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21.xml" ContentType="application/vnd.openxmlformats-officedocument.presentationml.tags+xml"/>
  <Override PartName="/ppt/notesSlides/notesSlide67.xml" ContentType="application/vnd.openxmlformats-officedocument.presentationml.notesSlide+xml"/>
  <Override PartName="/ppt/tags/tag22.xml" ContentType="application/vnd.openxmlformats-officedocument.presentationml.tags+xml"/>
  <Override PartName="/ppt/notesSlides/notesSlide68.xml" ContentType="application/vnd.openxmlformats-officedocument.presentationml.notesSlide+xml"/>
  <Override PartName="/ppt/tags/tag23.xml" ContentType="application/vnd.openxmlformats-officedocument.presentationml.tags+xml"/>
  <Override PartName="/ppt/notesSlides/notesSlide69.xml" ContentType="application/vnd.openxmlformats-officedocument.presentationml.notesSlide+xml"/>
  <Override PartName="/ppt/tags/tag24.xml" ContentType="application/vnd.openxmlformats-officedocument.presentationml.tags+xml"/>
  <Override PartName="/ppt/notesSlides/notesSlide70.xml" ContentType="application/vnd.openxmlformats-officedocument.presentationml.notesSlide+xml"/>
  <Override PartName="/ppt/tags/tag25.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26.xml" ContentType="application/vnd.openxmlformats-officedocument.presentationml.tags+xml"/>
  <Override PartName="/ppt/notesSlides/notesSlide81.xml" ContentType="application/vnd.openxmlformats-officedocument.presentationml.notesSlide+xml"/>
  <Override PartName="/ppt/tags/tag27.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 id="2147484578" r:id="rId7"/>
  </p:sldMasterIdLst>
  <p:notesMasterIdLst>
    <p:notesMasterId r:id="rId113"/>
  </p:notesMasterIdLst>
  <p:handoutMasterIdLst>
    <p:handoutMasterId r:id="rId114"/>
  </p:handoutMasterIdLst>
  <p:sldIdLst>
    <p:sldId id="501" r:id="rId8"/>
    <p:sldId id="502" r:id="rId9"/>
    <p:sldId id="504" r:id="rId10"/>
    <p:sldId id="505" r:id="rId11"/>
    <p:sldId id="343" r:id="rId12"/>
    <p:sldId id="324" r:id="rId13"/>
    <p:sldId id="2013" r:id="rId14"/>
    <p:sldId id="349" r:id="rId15"/>
    <p:sldId id="350" r:id="rId16"/>
    <p:sldId id="351" r:id="rId17"/>
    <p:sldId id="267" r:id="rId18"/>
    <p:sldId id="354" r:id="rId19"/>
    <p:sldId id="356" r:id="rId20"/>
    <p:sldId id="4531" r:id="rId21"/>
    <p:sldId id="2355" r:id="rId22"/>
    <p:sldId id="4532" r:id="rId23"/>
    <p:sldId id="4225" r:id="rId24"/>
    <p:sldId id="4545" r:id="rId25"/>
    <p:sldId id="783" r:id="rId26"/>
    <p:sldId id="4546" r:id="rId27"/>
    <p:sldId id="978" r:id="rId28"/>
    <p:sldId id="786" r:id="rId29"/>
    <p:sldId id="4547" r:id="rId30"/>
    <p:sldId id="4544" r:id="rId31"/>
    <p:sldId id="4548" r:id="rId32"/>
    <p:sldId id="4549" r:id="rId33"/>
    <p:sldId id="690" r:id="rId34"/>
    <p:sldId id="692" r:id="rId35"/>
    <p:sldId id="693" r:id="rId36"/>
    <p:sldId id="691" r:id="rId37"/>
    <p:sldId id="717" r:id="rId38"/>
    <p:sldId id="4550" r:id="rId39"/>
    <p:sldId id="743" r:id="rId40"/>
    <p:sldId id="698" r:id="rId41"/>
    <p:sldId id="4535" r:id="rId42"/>
    <p:sldId id="4551" r:id="rId43"/>
    <p:sldId id="787" r:id="rId44"/>
    <p:sldId id="788" r:id="rId45"/>
    <p:sldId id="789" r:id="rId46"/>
    <p:sldId id="792" r:id="rId47"/>
    <p:sldId id="793" r:id="rId48"/>
    <p:sldId id="794" r:id="rId49"/>
    <p:sldId id="798" r:id="rId50"/>
    <p:sldId id="799" r:id="rId51"/>
    <p:sldId id="800" r:id="rId52"/>
    <p:sldId id="801" r:id="rId53"/>
    <p:sldId id="802" r:id="rId54"/>
    <p:sldId id="803" r:id="rId55"/>
    <p:sldId id="808" r:id="rId56"/>
    <p:sldId id="809" r:id="rId57"/>
    <p:sldId id="810" r:id="rId58"/>
    <p:sldId id="811" r:id="rId59"/>
    <p:sldId id="812" r:id="rId60"/>
    <p:sldId id="813" r:id="rId61"/>
    <p:sldId id="814" r:id="rId62"/>
    <p:sldId id="815" r:id="rId63"/>
    <p:sldId id="856" r:id="rId64"/>
    <p:sldId id="857" r:id="rId65"/>
    <p:sldId id="4555" r:id="rId66"/>
    <p:sldId id="790" r:id="rId67"/>
    <p:sldId id="791" r:id="rId68"/>
    <p:sldId id="832" r:id="rId69"/>
    <p:sldId id="833" r:id="rId70"/>
    <p:sldId id="834" r:id="rId71"/>
    <p:sldId id="835" r:id="rId72"/>
    <p:sldId id="838" r:id="rId73"/>
    <p:sldId id="825" r:id="rId74"/>
    <p:sldId id="829" r:id="rId75"/>
    <p:sldId id="830" r:id="rId76"/>
    <p:sldId id="831" r:id="rId77"/>
    <p:sldId id="816" r:id="rId78"/>
    <p:sldId id="817" r:id="rId79"/>
    <p:sldId id="818" r:id="rId80"/>
    <p:sldId id="823" r:id="rId81"/>
    <p:sldId id="824" r:id="rId82"/>
    <p:sldId id="4552" r:id="rId83"/>
    <p:sldId id="701" r:id="rId84"/>
    <p:sldId id="704" r:id="rId85"/>
    <p:sldId id="705" r:id="rId86"/>
    <p:sldId id="706" r:id="rId87"/>
    <p:sldId id="4537" r:id="rId88"/>
    <p:sldId id="753" r:id="rId89"/>
    <p:sldId id="754" r:id="rId90"/>
    <p:sldId id="4554" r:id="rId91"/>
    <p:sldId id="355" r:id="rId92"/>
    <p:sldId id="776" r:id="rId93"/>
    <p:sldId id="762" r:id="rId94"/>
    <p:sldId id="4539" r:id="rId95"/>
    <p:sldId id="1824" r:id="rId96"/>
    <p:sldId id="1818" r:id="rId97"/>
    <p:sldId id="380" r:id="rId98"/>
    <p:sldId id="4553" r:id="rId99"/>
    <p:sldId id="711" r:id="rId100"/>
    <p:sldId id="712" r:id="rId101"/>
    <p:sldId id="852" r:id="rId102"/>
    <p:sldId id="853" r:id="rId103"/>
    <p:sldId id="854" r:id="rId104"/>
    <p:sldId id="506" r:id="rId105"/>
    <p:sldId id="508" r:id="rId106"/>
    <p:sldId id="507" r:id="rId107"/>
    <p:sldId id="510" r:id="rId108"/>
    <p:sldId id="4557" r:id="rId109"/>
    <p:sldId id="511" r:id="rId110"/>
    <p:sldId id="4556" r:id="rId111"/>
    <p:sldId id="509"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Azure Overview" id="{2A39B266-7E47-48DF-AD20-DE9DD7179AF6}">
          <p14:sldIdLst>
            <p14:sldId id="343"/>
            <p14:sldId id="324"/>
            <p14:sldId id="2013"/>
            <p14:sldId id="349"/>
            <p14:sldId id="350"/>
            <p14:sldId id="351"/>
            <p14:sldId id="267"/>
            <p14:sldId id="354"/>
            <p14:sldId id="356"/>
            <p14:sldId id="4531"/>
            <p14:sldId id="2355"/>
          </p14:sldIdLst>
        </p14:section>
        <p14:section name="Session" id="{9C6DC15C-DA95-4727-B0CF-614F85130179}">
          <p14:sldIdLst>
            <p14:sldId id="4532"/>
            <p14:sldId id="4225"/>
            <p14:sldId id="4545"/>
            <p14:sldId id="783"/>
            <p14:sldId id="4546"/>
            <p14:sldId id="978"/>
            <p14:sldId id="786"/>
            <p14:sldId id="4547"/>
            <p14:sldId id="4544"/>
            <p14:sldId id="4548"/>
          </p14:sldIdLst>
        </p14:section>
        <p14:section name="Data Loading" id="{28380B87-72B4-4E2F-AD87-9480A258C42D}">
          <p14:sldIdLst>
            <p14:sldId id="4549"/>
            <p14:sldId id="690"/>
            <p14:sldId id="692"/>
            <p14:sldId id="693"/>
            <p14:sldId id="691"/>
            <p14:sldId id="717"/>
          </p14:sldIdLst>
        </p14:section>
        <p14:section name="Storage" id="{7F881322-32DC-40A5-A092-11D1ADEBAFF1}">
          <p14:sldIdLst>
            <p14:sldId id="4550"/>
            <p14:sldId id="743"/>
            <p14:sldId id="698"/>
            <p14:sldId id="4535"/>
          </p14:sldIdLst>
        </p14:section>
        <p14:section name="Stream Ingestion" id="{47FDE442-B018-4CEF-A6E3-16D3A016EF2D}">
          <p14:sldIdLst>
            <p14:sldId id="4551"/>
            <p14:sldId id="787"/>
            <p14:sldId id="788"/>
            <p14:sldId id="789"/>
            <p14:sldId id="792"/>
            <p14:sldId id="793"/>
            <p14:sldId id="794"/>
            <p14:sldId id="798"/>
            <p14:sldId id="799"/>
            <p14:sldId id="800"/>
            <p14:sldId id="801"/>
            <p14:sldId id="802"/>
            <p14:sldId id="803"/>
            <p14:sldId id="808"/>
            <p14:sldId id="809"/>
            <p14:sldId id="810"/>
            <p14:sldId id="811"/>
            <p14:sldId id="812"/>
            <p14:sldId id="813"/>
            <p14:sldId id="814"/>
            <p14:sldId id="815"/>
            <p14:sldId id="856"/>
            <p14:sldId id="857"/>
          </p14:sldIdLst>
        </p14:section>
        <p14:section name="Stream Analytics" id="{C30F9835-3C52-4B85-95A3-D049D0BA0DA0}">
          <p14:sldIdLst>
            <p14:sldId id="4555"/>
            <p14:sldId id="790"/>
            <p14:sldId id="791"/>
            <p14:sldId id="832"/>
            <p14:sldId id="833"/>
            <p14:sldId id="834"/>
            <p14:sldId id="835"/>
            <p14:sldId id="838"/>
            <p14:sldId id="825"/>
            <p14:sldId id="829"/>
            <p14:sldId id="830"/>
            <p14:sldId id="831"/>
            <p14:sldId id="816"/>
            <p14:sldId id="817"/>
            <p14:sldId id="818"/>
            <p14:sldId id="823"/>
            <p14:sldId id="824"/>
          </p14:sldIdLst>
        </p14:section>
        <p14:section name="Data Processing" id="{CC9EBE97-0685-476B-B6DB-E2D000F7CD6B}">
          <p14:sldIdLst>
            <p14:sldId id="4552"/>
            <p14:sldId id="701"/>
            <p14:sldId id="704"/>
            <p14:sldId id="705"/>
            <p14:sldId id="706"/>
            <p14:sldId id="4537"/>
            <p14:sldId id="753"/>
            <p14:sldId id="754"/>
          </p14:sldIdLst>
        </p14:section>
        <p14:section name="ML &amp; AI" id="{1169BCB3-45B4-47EE-9280-E9B2C010E240}">
          <p14:sldIdLst>
            <p14:sldId id="4554"/>
            <p14:sldId id="355"/>
            <p14:sldId id="776"/>
            <p14:sldId id="762"/>
            <p14:sldId id="4539"/>
            <p14:sldId id="1824"/>
            <p14:sldId id="1818"/>
            <p14:sldId id="380"/>
          </p14:sldIdLst>
        </p14:section>
        <p14:section name="Serving Storage" id="{11C69BA1-8303-457C-A782-6612399FFC8D}">
          <p14:sldIdLst>
            <p14:sldId id="4553"/>
            <p14:sldId id="711"/>
            <p14:sldId id="712"/>
            <p14:sldId id="852"/>
            <p14:sldId id="853"/>
            <p14:sldId id="854"/>
          </p14:sldIdLst>
        </p14:section>
        <p14:section name="Lab Review" id="{D13DE96A-FBA2-46BF-8265-A64C477863ED}">
          <p14:sldIdLst>
            <p14:sldId id="506"/>
            <p14:sldId id="508"/>
            <p14:sldId id="507"/>
            <p14:sldId id="510"/>
            <p14:sldId id="4557"/>
          </p14:sldIdLst>
        </p14:section>
        <p14:section name="Conclusion" id="{1EB8832C-CECC-48AF-8BDB-6DDCF6FCD2DD}">
          <p14:sldIdLst>
            <p14:sldId id="511"/>
            <p14:sldId id="4556"/>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0" autoAdjust="0"/>
    <p:restoredTop sz="64783" autoAdjust="0"/>
  </p:normalViewPr>
  <p:slideViewPr>
    <p:cSldViewPr snapToGrid="0">
      <p:cViewPr varScale="1">
        <p:scale>
          <a:sx n="81" d="100"/>
          <a:sy n="81" d="100"/>
        </p:scale>
        <p:origin x="545" y="38"/>
      </p:cViewPr>
      <p:guideLst>
        <p:guide orient="horz"/>
        <p:guide pos="3840"/>
      </p:guideLst>
    </p:cSldViewPr>
  </p:slideViewPr>
  <p:notesTextViewPr>
    <p:cViewPr>
      <p:scale>
        <a:sx n="3" d="2"/>
        <a:sy n="3" d="2"/>
      </p:scale>
      <p:origin x="0" y="-36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heme" Target="theme/theme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slide" Target="slides/slide103.xml"/><Relationship Id="rId115"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1/30/2019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storm.apache.org/documentation/Powered-By.html"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cosmos-db/request-units"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docs.microsoft.com/en-us/azure/cosmos-db/time-to-live" TargetMode="External"/><Relationship Id="rId4" Type="http://schemas.openxmlformats.org/officeDocument/2006/relationships/hyperlink" Target="https://docs.microsoft.com/en-us/azure/cosmos-db/distribute-data-globally"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github.com/Azure/azure-documentdb-java"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11</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1/30/2019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1/30/2019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in addition to more traditional data analytics in batch mode and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machine learning and AI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 Many, many services!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 8:22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Scenarios for near real-time stream analytics include</a:t>
            </a:r>
          </a:p>
          <a:p>
            <a:pPr marL="171450" indent="-171450">
              <a:buFont typeface="Arial" panose="020B0604020202020204" pitchFamily="34" charset="0"/>
              <a:buChar char="•"/>
            </a:pPr>
            <a:r>
              <a:rPr lang="en-US" dirty="0"/>
              <a:t>fraud detection (much more useful right when it’s happening than a day later!)</a:t>
            </a:r>
          </a:p>
          <a:p>
            <a:pPr marL="171450" indent="-171450">
              <a:buFont typeface="Arial" panose="020B0604020202020204" pitchFamily="34" charset="0"/>
              <a:buChar char="•"/>
            </a:pPr>
            <a:r>
              <a:rPr lang="en-US" dirty="0"/>
              <a:t>Connected vehicles – to monitor location, speed, vehicle health, and more</a:t>
            </a:r>
          </a:p>
          <a:p>
            <a:pPr marL="171450" indent="-171450">
              <a:buFont typeface="Arial" panose="020B0604020202020204" pitchFamily="34" charset="0"/>
              <a:buChar char="•"/>
            </a:pPr>
            <a:r>
              <a:rPr lang="en-US" dirty="0"/>
              <a:t>Patient monitoring, especially as demographics change the ration of caregivers to people receiving care</a:t>
            </a:r>
          </a:p>
          <a:p>
            <a:pPr marL="171450" indent="-171450">
              <a:buFont typeface="Arial" panose="020B0604020202020204" pitchFamily="34" charset="0"/>
              <a:buChar char="•"/>
            </a:pPr>
            <a:r>
              <a:rPr lang="en-US" dirty="0"/>
              <a:t>Customer behavior and sentiment – so organizations can act (or react) quickly when needed – e.g. a poor experience propagated on social media</a:t>
            </a:r>
          </a:p>
          <a:p>
            <a:pPr marL="171450" indent="-171450">
              <a:buFont typeface="Arial" panose="020B0604020202020204" pitchFamily="34" charset="0"/>
              <a:buChar char="•"/>
            </a:pPr>
            <a:r>
              <a:rPr lang="en-US" dirty="0"/>
              <a:t>Inventory management as shelf stock is depleted</a:t>
            </a:r>
          </a:p>
          <a:p>
            <a:pPr marL="171450" indent="-171450">
              <a:buFont typeface="Arial" panose="020B0604020202020204" pitchFamily="34" charset="0"/>
              <a:buChar char="•"/>
            </a:pPr>
            <a:r>
              <a:rPr lang="en-US" dirty="0"/>
              <a:t>And many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In modern data warehousing, data may be collected from various sources including flat files that are uploaded to storage like Data Lake Store or Azure Storage, or the source data may come from applications that are writing to one more transaction databases. </a:t>
            </a:r>
          </a:p>
          <a:p>
            <a:endParaRPr lang="en-US" dirty="0"/>
          </a:p>
          <a:p>
            <a:r>
              <a:rPr lang="en-US" dirty="0"/>
              <a:t>These “ingest stores” form the source for the data that is processed and ultimately served to applications and dashboards either in a data warehouse or by an analytic store that gets its data from the data warehouse. </a:t>
            </a:r>
          </a:p>
          <a:p>
            <a:endParaRPr lang="en-US" dirty="0"/>
          </a:p>
          <a:p>
            <a:r>
              <a:rPr lang="en-US" dirty="0"/>
              <a:t>The modern data warehouse can serve two functions. It can participate in the data processing in addition to being the data store serving analytic clients.</a:t>
            </a:r>
          </a:p>
          <a:p>
            <a:endParaRPr lang="en-US" dirty="0"/>
          </a:p>
          <a:p>
            <a:r>
              <a:rPr lang="en-US" dirty="0"/>
              <a:t>On this diagram – remember, you can download this deck to look at these slides in detail – we see various stages and, in each stage, some technologies available on Azure that can be used there. We’re going to look at some of these technologies in greater detail, but let’s review the various stages.</a:t>
            </a:r>
          </a:p>
          <a:p>
            <a:endParaRPr lang="en-US" dirty="0"/>
          </a:p>
          <a:p>
            <a:r>
              <a:rPr lang="en-US" dirty="0"/>
              <a:t>Data loading is how we get data into Azure, and more specifically into our data estate.</a:t>
            </a:r>
          </a:p>
          <a:p>
            <a:endParaRPr lang="en-US" dirty="0"/>
          </a:p>
          <a:p>
            <a:r>
              <a:rPr lang="en-US" dirty="0"/>
              <a:t>We ingest data to storage. File storage can use standard Azure blob storage – or, in Azure, can also use Azure Data Lake Store, a store that is optimized for analytics workloads. There are also many choices for structured data storage in operational data stores, across both relational SQL and also NoSQL stores.</a:t>
            </a:r>
          </a:p>
          <a:p>
            <a:endParaRPr lang="en-US" dirty="0"/>
          </a:p>
          <a:p>
            <a:r>
              <a:rPr lang="en-US" dirty="0"/>
              <a:t>Data processing is where data is prepared for later use by various consumers. Here, we might cleanse the data to handle bad or missing data, or we might augment our data with missing data. In a modern data estate with advanced analytics, we might also call out to machine learning or AI services to extract insights from our data.</a:t>
            </a:r>
          </a:p>
          <a:p>
            <a:endParaRPr lang="en-US" dirty="0"/>
          </a:p>
          <a:p>
            <a:r>
              <a:rPr lang="en-US" dirty="0"/>
              <a:t>Processing stores data in serving storage. This layer provides data to consumers, which could be…. Applications, APIs, web apps, BI dashboards, mobile apps, and so on. There are multiple technology choices here also.</a:t>
            </a:r>
          </a:p>
          <a:p>
            <a:endParaRPr lang="en-US" dirty="0"/>
          </a:p>
          <a:p>
            <a:r>
              <a:rPr lang="en-US" dirty="0"/>
              <a:t>Again, this is one version of a well-established pattern. What’s missing from this pattern? Streaming data and a near real time analytics capability. Here, there is typically latency of hours to days after data is generated to when it is first processed and analyzed. While that works well for many analytic workloads such as financial reporting or historical analysis, as we saw on the previous slide there are many use cases where a near real time stream analytics capability can be very useful.</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 8:23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662766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 stream analytics pattern, stream data is ingested and is analyzed as it is received. The stream processing technology performs analytics on the stream data itself, for example by using a previously trained machine learning model to score each streaming data point, or by calling out to external services.</a:t>
            </a:r>
          </a:p>
          <a:p>
            <a:endParaRPr lang="en-US" dirty="0"/>
          </a:p>
          <a:p>
            <a:r>
              <a:rPr lang="en-US" dirty="0"/>
              <a:t>The stream is then served to consumers capable of using stream data, such as real-time apps or dashboards.</a:t>
            </a:r>
          </a:p>
          <a:p>
            <a:endParaRPr lang="en-US" dirty="0"/>
          </a:p>
          <a:p>
            <a:r>
              <a:rPr lang="en-US" dirty="0"/>
              <a:t>In the labs today, you’ll use the approach of calling out to a trained AI service exposed as an API, enriching the stream with the results from that AI service, then forwarding the stream to a real-time dashboard.</a:t>
            </a:r>
          </a:p>
          <a:p>
            <a:endParaRPr lang="en-US" dirty="0"/>
          </a:p>
          <a:p>
            <a:r>
              <a:rPr lang="en-US" dirty="0"/>
              <a:t>As we see here, while stream data is analyzed as it is ingested, it is also stored to long-term storage. This storage will enable us to later analyze our stream data along with our historical data, using our established batch analytics architecture, for unification of our data. There are many choices for storage, ranging from blob file storage to SQL, NoSQL, and data lake storage options.</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 8:23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168036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Merging our two previous, partial architectures together gives us an architecture that does what we mentioned before. Let’s walk through it.</a:t>
            </a:r>
          </a:p>
          <a:p>
            <a:endParaRPr lang="en-US" dirty="0"/>
          </a:p>
          <a:p>
            <a:r>
              <a:rPr lang="en-US" dirty="0"/>
              <a:t>On the left, we have various data sources: both streaming (sensors, IoT) sources as well as our logs, files, media, and business and custom app sources of file and structured data.</a:t>
            </a:r>
          </a:p>
          <a:p>
            <a:endParaRPr lang="en-US" dirty="0"/>
          </a:p>
          <a:p>
            <a:r>
              <a:rPr lang="en-US" dirty="0"/>
              <a:t>We have three ingest paths into this architecture. At the top, we have stream ingestion. In the middle, we have direct to storage, where we have data that’s stored in what we can already use as a source. Then we have data loading for data sources we can’t directly use: this could be data stores that are inaccessible to us (e.g. behind a firewall or across a network connection) or data stores where we need to be careful about any additional processing load, preferring instead to load the data into our data estate and process it there.</a:t>
            </a:r>
          </a:p>
          <a:p>
            <a:endParaRPr lang="en-US" dirty="0"/>
          </a:p>
          <a:p>
            <a:r>
              <a:rPr lang="en-US" dirty="0"/>
              <a:t>We then have stream analytics. These technologies work with the data in our stream. Here, we could augment the data from reference data sources; we could perform calculations (such as aggregations over time windows), and we can call out to machine learning and AI services to derive insights from our data.</a:t>
            </a:r>
          </a:p>
          <a:p>
            <a:endParaRPr lang="en-US" dirty="0"/>
          </a:p>
          <a:p>
            <a:r>
              <a:rPr lang="en-US" dirty="0"/>
              <a:t>There are two output paths from stream analytics shown here. One goes to our storage; as we already discussed, we’ll want to keep our stream data (we could keep both the raw inbound stream data as well as what we process or calculate, of course) so that we can analyze it with all our other data. The other output path from stream analytics goes to our stream consumers: real-time apps and dashboards.</a:t>
            </a:r>
          </a:p>
          <a:p>
            <a:endParaRPr lang="en-US" dirty="0"/>
          </a:p>
          <a:p>
            <a:r>
              <a:rPr lang="en-US" dirty="0"/>
              <a:t>At the bottom, once our various data gets to storage, we have a processing layer after that. ETL (Extract, Transform, Load) activities typically happen here, as well as data cleansing, conformance, augmentation with reference data, and other data engineering activities. Of course, we can also all out to ML and AI services here to batch-score our data and derive insights from it.</a:t>
            </a:r>
          </a:p>
          <a:p>
            <a:endParaRPr lang="en-US" dirty="0"/>
          </a:p>
          <a:p>
            <a:r>
              <a:rPr lang="en-US" dirty="0"/>
              <a:t>From the data processing layer, the data goes to serving storage. As the term implies, this layer is there to “serve” consumers. Various data technologies can make sense here, and can be combined or can co-exist to meet multiple consumer needs.</a:t>
            </a:r>
          </a:p>
        </p:txBody>
      </p:sp>
      <p:sp>
        <p:nvSpPr>
          <p:cNvPr id="4" name="Slide Number Placeholder 3"/>
          <p:cNvSpPr>
            <a:spLocks noGrp="1"/>
          </p:cNvSpPr>
          <p:nvPr>
            <p:ph type="sldNum" sz="quarter" idx="5"/>
          </p:nvPr>
        </p:nvSpPr>
        <p:spPr/>
        <p:txBody>
          <a:bodyPr/>
          <a:lstStyle/>
          <a:p>
            <a:fld id="{CD493308-1CCD-4083-9427-1DD59259FBE4}" type="slidenum">
              <a:rPr lang="en-US" smtClean="0"/>
              <a:t>24</a:t>
            </a:fld>
            <a:endParaRPr lang="en-US"/>
          </a:p>
        </p:txBody>
      </p:sp>
    </p:spTree>
    <p:extLst>
      <p:ext uri="{BB962C8B-B14F-4D97-AF65-F5344CB8AC3E}">
        <p14:creationId xmlns:p14="http://schemas.microsoft.com/office/powerpoint/2010/main" val="2036265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several requirements when evaluating storage options, including capacity limits (both per object and total), performance and latency, data encryption both in transit and at rest, HDFS compatibility, and replication capabilities both for BC/DR as well as multi-geo scale.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516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mn-lt"/>
              </a:rPr>
              <a:t>on-premises they are not supported by Microsoft and the capabilities/features may not be identical. </a:t>
            </a:r>
          </a:p>
          <a:p>
            <a:pPr marL="171450" indent="-171450">
              <a:buFont typeface="Arial" panose="020B0604020202020204" pitchFamily="34" charset="0"/>
              <a:buChar char="•"/>
            </a:pPr>
            <a:endParaRPr lang="en-US" sz="1200" dirty="0">
              <a:latin typeface="+mn-lt"/>
            </a:endParaRPr>
          </a:p>
          <a:p>
            <a:pPr marL="0" indent="0">
              <a:buFont typeface="Arial" panose="020B0604020202020204" pitchFamily="34" charset="0"/>
              <a:buNone/>
            </a:pPr>
            <a:r>
              <a:rPr lang="en-US" sz="1200" dirty="0">
                <a:latin typeface="+mn-lt"/>
              </a:rPr>
              <a:t>These considerations apply both to Stream Ingestion as well as Stream Analytics services (in the next section).</a:t>
            </a:r>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37</a:t>
            </a:fld>
            <a:endParaRPr lang="en-US"/>
          </a:p>
        </p:txBody>
      </p:sp>
    </p:spTree>
    <p:extLst>
      <p:ext uri="{BB962C8B-B14F-4D97-AF65-F5344CB8AC3E}">
        <p14:creationId xmlns:p14="http://schemas.microsoft.com/office/powerpoint/2010/main" val="20462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38</a:t>
            </a:fld>
            <a:endParaRPr lang="en-US"/>
          </a:p>
        </p:txBody>
      </p:sp>
    </p:spTree>
    <p:extLst>
      <p:ext uri="{BB962C8B-B14F-4D97-AF65-F5344CB8AC3E}">
        <p14:creationId xmlns:p14="http://schemas.microsoft.com/office/powerpoint/2010/main" val="999420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39</a:t>
            </a:fld>
            <a:endParaRPr lang="en-US"/>
          </a:p>
        </p:txBody>
      </p:sp>
    </p:spTree>
    <p:extLst>
      <p:ext uri="{BB962C8B-B14F-4D97-AF65-F5344CB8AC3E}">
        <p14:creationId xmlns:p14="http://schemas.microsoft.com/office/powerpoint/2010/main" val="409523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790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Offers managed rebalance of replicas and partitions across Azure update domains and fault domains for high availability of Kafka partitions on environments with a multidimensional view of a rack. See the open-source tool here (https://github.com/hdinsight/hdinsight-kafka-tools)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Azure is the only public cloud to offer Apache Kafka as a managed service.</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Apache Kafka is one of the (7) HDInsight Cluster Types.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Can be provisioned directly from the Azure Portal (like the other cluster types).</a:t>
            </a:r>
          </a:p>
          <a:p>
            <a:pPr marL="742950" lvl="1" indent="-285750">
              <a:lnSpc>
                <a:spcPct val="90000"/>
              </a:lnSpc>
              <a:spcAft>
                <a:spcPts val="600"/>
              </a:spcAft>
              <a:buFont typeface="Wingdings" panose="05000000000000000000" pitchFamily="2" charset="2"/>
              <a:buChar char="§"/>
            </a:pPr>
            <a:r>
              <a:rPr lang="en-US" sz="1600" dirty="0"/>
              <a:t>You can choose from a wide range of Azure machine types for the Apache Kafka cluster nodes.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Offers a 99.9% SLA</a:t>
            </a:r>
          </a:p>
          <a:p>
            <a:pPr marL="742950" lvl="1" indent="-285750">
              <a:spcAft>
                <a:spcPts val="600"/>
              </a:spcAft>
              <a:buFont typeface="Wingdings" panose="05000000000000000000" pitchFamily="2" charset="2"/>
              <a:buChar char="§"/>
            </a:pPr>
            <a:r>
              <a:rPr lang="en-US" sz="1600" dirty="0"/>
              <a:t>This includes installation, configuration, and management of open source components</a:t>
            </a:r>
          </a:p>
          <a:p>
            <a:pPr marL="742950" lvl="1" indent="-285750">
              <a:spcAft>
                <a:spcPts val="600"/>
              </a:spcAft>
              <a:buFont typeface="Wingdings" panose="05000000000000000000" pitchFamily="2" charset="2"/>
              <a:buChar char="§"/>
            </a:pPr>
            <a:r>
              <a:rPr lang="en-US" sz="1600" dirty="0"/>
              <a:t>HDInsight additionally provisions and monitors a Zookeeper quorum as part of the cluster shape</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There is no additional charge for running Kafka clusters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Clusters can be scaled within minutes HDInsight takes care of provisioning the new nodes.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Out-of-box management using Azure Operations Management Suite (OMS)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703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A typical HDInsight Kafka cluster consists of:</a:t>
            </a:r>
          </a:p>
          <a:p>
            <a:pPr marL="800100" lvl="1" indent="-342900">
              <a:lnSpc>
                <a:spcPct val="90000"/>
              </a:lnSpc>
              <a:spcAft>
                <a:spcPts val="600"/>
              </a:spcAft>
              <a:buFont typeface="Arial" panose="020B0604020202020204" pitchFamily="34" charset="0"/>
              <a:buChar char="•"/>
            </a:pPr>
            <a:r>
              <a:rPr lang="en-US" dirty="0"/>
              <a:t>3 or more worker nodes (at least 3 for data high availability)</a:t>
            </a:r>
          </a:p>
          <a:p>
            <a:pPr marL="800100" lvl="1" indent="-342900">
              <a:lnSpc>
                <a:spcPct val="90000"/>
              </a:lnSpc>
              <a:spcAft>
                <a:spcPts val="600"/>
              </a:spcAft>
              <a:buFont typeface="Arial" panose="020B0604020202020204" pitchFamily="34" charset="0"/>
              <a:buChar char="•"/>
            </a:pPr>
            <a:r>
              <a:rPr lang="en-US" dirty="0"/>
              <a:t>2 head nodes (for redundancy)</a:t>
            </a:r>
          </a:p>
          <a:p>
            <a:pPr marL="800100" lvl="1" indent="-342900">
              <a:lnSpc>
                <a:spcPct val="90000"/>
              </a:lnSpc>
              <a:spcAft>
                <a:spcPts val="600"/>
              </a:spcAft>
              <a:buFont typeface="Arial" panose="020B0604020202020204" pitchFamily="34" charset="0"/>
              <a:buChar char="•"/>
            </a:pPr>
            <a:r>
              <a:rPr lang="en-US" dirty="0"/>
              <a:t>3 Zookeeper nodes</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Kafka is I/O heavy, so </a:t>
            </a:r>
            <a:r>
              <a:rPr lang="en-US" sz="2000" dirty="0">
                <a:gradFill>
                  <a:gsLst>
                    <a:gs pos="2917">
                      <a:schemeClr val="tx1"/>
                    </a:gs>
                    <a:gs pos="30000">
                      <a:schemeClr val="tx1"/>
                    </a:gs>
                  </a:gsLst>
                  <a:lin ang="5400000" scaled="0"/>
                </a:gradFill>
                <a:hlinkClick r:id="rId3"/>
              </a:rPr>
              <a:t>Azure Managed Disks </a:t>
            </a:r>
            <a:r>
              <a:rPr lang="en-US" sz="2000" dirty="0">
                <a:gradFill>
                  <a:gsLst>
                    <a:gs pos="2917">
                      <a:schemeClr val="tx1"/>
                    </a:gs>
                    <a:gs pos="30000">
                      <a:schemeClr val="tx1"/>
                    </a:gs>
                  </a:gsLst>
                  <a:lin ang="5400000" scaled="0"/>
                </a:gradFill>
              </a:rPr>
              <a:t>are used to provide high throughput and provide more storage per node. </a:t>
            </a:r>
          </a:p>
          <a:p>
            <a:pPr marL="800100" lvl="1" indent="-342900">
              <a:lnSpc>
                <a:spcPct val="90000"/>
              </a:lnSpc>
              <a:spcAft>
                <a:spcPts val="600"/>
              </a:spcAft>
              <a:buFont typeface="Arial" panose="020B0604020202020204" pitchFamily="34" charset="0"/>
              <a:buChar char="•"/>
            </a:pPr>
            <a:r>
              <a:rPr lang="en-US" dirty="0"/>
              <a:t>Managed disk can be either Standard (HDD) or Premium (SSD). Premium disks are used with DS and GS series VMs.</a:t>
            </a:r>
          </a:p>
          <a:p>
            <a:pPr marL="800100" lvl="1" indent="-342900">
              <a:lnSpc>
                <a:spcPct val="90000"/>
              </a:lnSpc>
              <a:spcAft>
                <a:spcPts val="600"/>
              </a:spcAft>
              <a:buFont typeface="Arial" panose="020B0604020202020204" pitchFamily="34" charset="0"/>
              <a:buChar char="•"/>
            </a:pPr>
            <a:r>
              <a:rPr lang="en-US" dirty="0"/>
              <a:t>Users can deploy Kafka clusters with managed disks straight from Azure portal, with no signup necessary.</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number of disks used per node can be configured during HDInsight cluster creation (</a:t>
            </a:r>
            <a:r>
              <a:rPr lang="en-US" i="1" dirty="0">
                <a:gradFill>
                  <a:gsLst>
                    <a:gs pos="2917">
                      <a:schemeClr val="tx1"/>
                    </a:gs>
                    <a:gs pos="30000">
                      <a:schemeClr val="tx1"/>
                    </a:gs>
                  </a:gsLst>
                  <a:lin ang="5400000" scaled="0"/>
                </a:gradFill>
              </a:rPr>
              <a:t>up to 16 TB per node</a:t>
            </a:r>
            <a:r>
              <a:rPr lang="en-US" dirty="0">
                <a:gradFill>
                  <a:gsLst>
                    <a:gs pos="2917">
                      <a:schemeClr val="tx1"/>
                    </a:gs>
                    <a:gs pos="30000">
                      <a:schemeClr val="tx1"/>
                    </a:gs>
                  </a:gsLst>
                  <a:lin ang="5400000" scaled="0"/>
                </a:gradFill>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378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Light" panose="020B0502040204020203" pitchFamily="34" charset="0"/>
                <a:cs typeface="Segoe UI Light" panose="020B0502040204020203" pitchFamily="34" charset="0"/>
              </a:rPr>
              <a:t>NOTE: The Kafka service is limited to communication within the virtual network. Apache Kafka on HDInsight does not provide access to the Kafka brokers over the public internet. Anything that talks to Kafka must be in the same Azure virtual network as the nodes in the Kafka cluster as shown in the figures.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020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321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204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46</a:t>
            </a:fld>
            <a:endParaRPr lang="en-US"/>
          </a:p>
        </p:txBody>
      </p:sp>
    </p:spTree>
    <p:extLst>
      <p:ext uri="{BB962C8B-B14F-4D97-AF65-F5344CB8AC3E}">
        <p14:creationId xmlns:p14="http://schemas.microsoft.com/office/powerpoint/2010/main" val="1480347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Event Hubs Quotas and Limits: https://docs.microsoft.com/en-us/azure/event-hubs/event-hubs-quotas </a:t>
            </a:r>
          </a:p>
        </p:txBody>
      </p:sp>
      <p:sp>
        <p:nvSpPr>
          <p:cNvPr id="4" name="Slide Number Placeholder 3"/>
          <p:cNvSpPr>
            <a:spLocks noGrp="1"/>
          </p:cNvSpPr>
          <p:nvPr>
            <p:ph type="sldNum" sz="quarter" idx="10"/>
          </p:nvPr>
        </p:nvSpPr>
        <p:spPr/>
        <p:txBody>
          <a:bodyPr/>
          <a:lstStyle/>
          <a:p>
            <a:fld id="{4484ABEE-72D2-4711-B507-13A06E438805}" type="slidenum">
              <a:rPr lang="en-US" smtClean="0"/>
              <a:t>47</a:t>
            </a:fld>
            <a:endParaRPr lang="en-US"/>
          </a:p>
        </p:txBody>
      </p:sp>
    </p:spTree>
    <p:extLst>
      <p:ext uri="{BB962C8B-B14F-4D97-AF65-F5344CB8AC3E}">
        <p14:creationId xmlns:p14="http://schemas.microsoft.com/office/powerpoint/2010/main" val="1071859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Based on the concept of Event </a:t>
            </a:r>
            <a:r>
              <a:rPr lang="en-US" b="1" dirty="0">
                <a:latin typeface="Segoe UI Light" panose="020B0502040204020203" pitchFamily="34" charset="0"/>
                <a:cs typeface="Segoe UI Light" panose="020B0502040204020203" pitchFamily="34" charset="0"/>
              </a:rPr>
              <a:t>Producers</a:t>
            </a:r>
            <a:r>
              <a:rPr lang="en-US" dirty="0">
                <a:latin typeface="Segoe UI Light" panose="020B0502040204020203" pitchFamily="34" charset="0"/>
                <a:cs typeface="Segoe UI Light" panose="020B0502040204020203" pitchFamily="34" charset="0"/>
              </a:rPr>
              <a:t> and </a:t>
            </a:r>
            <a:r>
              <a:rPr lang="en-US" b="1" dirty="0">
                <a:latin typeface="Segoe UI Light" panose="020B0502040204020203" pitchFamily="34" charset="0"/>
                <a:cs typeface="Segoe UI Light" panose="020B0502040204020203" pitchFamily="34" charset="0"/>
              </a:rPr>
              <a:t>Consumers</a:t>
            </a:r>
          </a:p>
          <a:p>
            <a:pPr marL="742950" lvl="2" indent="-285750" defTabSz="2689159">
              <a:spcBef>
                <a:spcPts val="600"/>
              </a:spcBef>
              <a:spcAft>
                <a:spcPts val="600"/>
              </a:spcAft>
              <a:buFont typeface="Wingdings" panose="05000000000000000000" pitchFamily="2" charset="2"/>
              <a:buChar char="§"/>
            </a:pPr>
            <a:r>
              <a:rPr lang="en-US" sz="1600" dirty="0">
                <a:latin typeface="Segoe UI Light" panose="020B0502040204020203" pitchFamily="34" charset="0"/>
                <a:cs typeface="Segoe UI Light" panose="020B0502040204020203" pitchFamily="34" charset="0"/>
              </a:rPr>
              <a:t>Producers send data to an event hub. Connect via AMQP 1.0 or HTTPS</a:t>
            </a:r>
          </a:p>
          <a:p>
            <a:pPr marL="742950" lvl="2" indent="-285750" defTabSz="2689159">
              <a:spcBef>
                <a:spcPts val="600"/>
              </a:spcBef>
              <a:spcAft>
                <a:spcPts val="600"/>
              </a:spcAft>
              <a:buFont typeface="Wingdings" panose="05000000000000000000" pitchFamily="2" charset="2"/>
              <a:buChar char="§"/>
            </a:pPr>
            <a:r>
              <a:rPr lang="en-US" sz="1600" dirty="0">
                <a:latin typeface="Segoe UI Light" panose="020B0502040204020203" pitchFamily="34" charset="0"/>
                <a:cs typeface="Segoe UI Light" panose="020B0502040204020203" pitchFamily="34" charset="0"/>
              </a:rPr>
              <a:t>Consumers read event data from an event hub. Connect via AMQP 1.0.</a:t>
            </a:r>
          </a:p>
          <a:p>
            <a:pPr marL="285750" lvl="1" indent="-285750" defTabSz="2689159">
              <a:spcBef>
                <a:spcPts val="600"/>
              </a:spcBef>
              <a:spcAft>
                <a:spcPts val="600"/>
              </a:spcAft>
              <a:buFont typeface="Wingdings" panose="05000000000000000000" pitchFamily="2" charset="2"/>
              <a:buChar char="§"/>
            </a:pPr>
            <a:r>
              <a:rPr lang="en-US" b="1" dirty="0">
                <a:latin typeface="Segoe UI Light" panose="020B0502040204020203" pitchFamily="34" charset="0"/>
                <a:cs typeface="Segoe UI Light" panose="020B0502040204020203" pitchFamily="34" charset="0"/>
                <a:hlinkClick r:id="rId3"/>
              </a:rPr>
              <a:t>SAS tokens</a:t>
            </a:r>
            <a:r>
              <a:rPr lang="en-US" dirty="0">
                <a:latin typeface="Segoe UI Light" panose="020B0502040204020203" pitchFamily="34" charset="0"/>
                <a:cs typeface="Segoe UI Light" panose="020B0502040204020203" pitchFamily="34" charset="0"/>
              </a:rPr>
              <a:t>: Identifies and authenticates the event publisher.</a:t>
            </a:r>
          </a:p>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can be captured automatically in either </a:t>
            </a:r>
            <a:r>
              <a:rPr lang="en-US" i="1" dirty="0">
                <a:latin typeface="Segoe UI Light" panose="020B0502040204020203" pitchFamily="34" charset="0"/>
                <a:cs typeface="Segoe UI Light" panose="020B0502040204020203" pitchFamily="34" charset="0"/>
              </a:rPr>
              <a:t>Azure Blob Storage or Azure Data Lake Store. </a:t>
            </a:r>
            <a:r>
              <a:rPr lang="en-US" dirty="0">
                <a:latin typeface="Segoe UI Light" panose="020B0502040204020203" pitchFamily="34" charset="0"/>
                <a:cs typeface="Segoe UI Light" panose="020B0502040204020203" pitchFamily="34" charset="0"/>
              </a:rPr>
              <a:t>Captured data is stored in AVRO format.</a:t>
            </a:r>
          </a:p>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is stored by default for 24 hours</a:t>
            </a:r>
            <a:r>
              <a:rPr lang="en-US" dirty="0">
                <a:latin typeface="Segoe UI Light" panose="020B0502040204020203" pitchFamily="34" charset="0"/>
              </a:rPr>
              <a:t>. 84 GB of storage is included per Throughput Unit (TU)</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48</a:t>
            </a:fld>
            <a:endParaRPr lang="en-US"/>
          </a:p>
        </p:txBody>
      </p:sp>
    </p:spTree>
    <p:extLst>
      <p:ext uri="{BB962C8B-B14F-4D97-AF65-F5344CB8AC3E}">
        <p14:creationId xmlns:p14="http://schemas.microsoft.com/office/powerpoint/2010/main" val="2129116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sz="1200">
                <a:latin typeface="Segoe UI Semilight" panose="020B0402040204020203" pitchFamily="34" charset="0"/>
                <a:cs typeface="Segoe UI Semilight" panose="020B0402040204020203" pitchFamily="34" charset="0"/>
              </a:rPr>
              <a:t>Note that other service may have a similar latency, but there are no publicly available numbers.</a:t>
            </a:r>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49</a:t>
            </a:fld>
            <a:endParaRPr lang="en-US"/>
          </a:p>
        </p:txBody>
      </p:sp>
    </p:spTree>
    <p:extLst>
      <p:ext uri="{BB962C8B-B14F-4D97-AF65-F5344CB8AC3E}">
        <p14:creationId xmlns:p14="http://schemas.microsoft.com/office/powerpoint/2010/main" val="533241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50</a:t>
            </a:fld>
            <a:endParaRPr lang="en-US"/>
          </a:p>
        </p:txBody>
      </p:sp>
    </p:spTree>
    <p:extLst>
      <p:ext uri="{BB962C8B-B14F-4D97-AF65-F5344CB8AC3E}">
        <p14:creationId xmlns:p14="http://schemas.microsoft.com/office/powerpoint/2010/main" val="3888749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 fully-managed 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Scales to support 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51</a:t>
            </a:fld>
            <a:endParaRPr lang="en-US"/>
          </a:p>
        </p:txBody>
      </p:sp>
    </p:spTree>
    <p:extLst>
      <p:ext uri="{BB962C8B-B14F-4D97-AF65-F5344CB8AC3E}">
        <p14:creationId xmlns:p14="http://schemas.microsoft.com/office/powerpoint/2010/main" val="31680906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52</a:t>
            </a:fld>
            <a:endParaRPr lang="en-US"/>
          </a:p>
        </p:txBody>
      </p:sp>
    </p:spTree>
    <p:extLst>
      <p:ext uri="{BB962C8B-B14F-4D97-AF65-F5344CB8AC3E}">
        <p14:creationId xmlns:p14="http://schemas.microsoft.com/office/powerpoint/2010/main" val="870406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53</a:t>
            </a:fld>
            <a:endParaRPr lang="en-US"/>
          </a:p>
        </p:txBody>
      </p:sp>
    </p:spTree>
    <p:extLst>
      <p:ext uri="{BB962C8B-B14F-4D97-AF65-F5344CB8AC3E}">
        <p14:creationId xmlns:p14="http://schemas.microsoft.com/office/powerpoint/2010/main" val="2288865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54</a:t>
            </a:fld>
            <a:endParaRPr lang="en-US"/>
          </a:p>
        </p:txBody>
      </p:sp>
    </p:spTree>
    <p:extLst>
      <p:ext uri="{BB962C8B-B14F-4D97-AF65-F5344CB8AC3E}">
        <p14:creationId xmlns:p14="http://schemas.microsoft.com/office/powerpoint/2010/main" val="17581027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55</a:t>
            </a:fld>
            <a:endParaRPr lang="en-US"/>
          </a:p>
        </p:txBody>
      </p:sp>
    </p:spTree>
    <p:extLst>
      <p:ext uri="{BB962C8B-B14F-4D97-AF65-F5344CB8AC3E}">
        <p14:creationId xmlns:p14="http://schemas.microsoft.com/office/powerpoint/2010/main" val="2225506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56</a:t>
            </a:fld>
            <a:endParaRPr lang="en-US"/>
          </a:p>
        </p:txBody>
      </p:sp>
    </p:spTree>
    <p:extLst>
      <p:ext uri="{BB962C8B-B14F-4D97-AF65-F5344CB8AC3E}">
        <p14:creationId xmlns:p14="http://schemas.microsoft.com/office/powerpoint/2010/main" val="9421567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serve us well. But there is a significant hardware cost, both to provision and to maintain and scale it. IT teams have to handle everything from power and cooling all the way up to deploying software and patches. When many teams in an organization depend on datacenter infrastructure, operations and communication complexity go up.</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6</a:t>
            </a:fld>
            <a:endParaRPr lang="en-US" dirty="0"/>
          </a:p>
        </p:txBody>
      </p:sp>
    </p:spTree>
    <p:extLst>
      <p:ext uri="{BB962C8B-B14F-4D97-AF65-F5344CB8AC3E}">
        <p14:creationId xmlns:p14="http://schemas.microsoft.com/office/powerpoint/2010/main" val="4116072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60</a:t>
            </a:fld>
            <a:endParaRPr lang="en-US"/>
          </a:p>
        </p:txBody>
      </p:sp>
    </p:spTree>
    <p:extLst>
      <p:ext uri="{BB962C8B-B14F-4D97-AF65-F5344CB8AC3E}">
        <p14:creationId xmlns:p14="http://schemas.microsoft.com/office/powerpoint/2010/main" val="35819735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61</a:t>
            </a:fld>
            <a:endParaRPr lang="en-US"/>
          </a:p>
        </p:txBody>
      </p:sp>
    </p:spTree>
    <p:extLst>
      <p:ext uri="{BB962C8B-B14F-4D97-AF65-F5344CB8AC3E}">
        <p14:creationId xmlns:p14="http://schemas.microsoft.com/office/powerpoint/2010/main" val="39867763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429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10638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08FA8-288C-4869-9BC8-74D14658129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40588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4274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03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100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5969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8:22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1275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2683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6481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lnSpc>
                <a:spcPct val="100000"/>
              </a:lnSpc>
              <a:spcBef>
                <a:spcPts val="600"/>
              </a:spcBef>
              <a:buNone/>
            </a:pPr>
            <a:r>
              <a:rPr lang="en-US" sz="1800" kern="1200">
                <a:solidFill>
                  <a:schemeClr val="tx1"/>
                </a:solidFill>
                <a:latin typeface="Segoe UI Light" pitchFamily="34" charset="0"/>
                <a:ea typeface="+mn-ea"/>
                <a:cs typeface="+mn-cs"/>
              </a:rPr>
              <a:t>Provide Open source Apache Storm as a fully </a:t>
            </a:r>
            <a:r>
              <a:rPr lang="en-US" sz="1800">
                <a:latin typeface="Segoe UI Semibold" panose="020B0702040204020203" pitchFamily="34" charset="0"/>
                <a:cs typeface="Segoe UI Semibold" panose="020B0702040204020203" pitchFamily="34" charset="0"/>
              </a:rPr>
              <a:t>managed service</a:t>
            </a:r>
          </a:p>
          <a:p>
            <a:pPr marL="342900" lvl="1" indent="0">
              <a:lnSpc>
                <a:spcPct val="100000"/>
              </a:lnSpc>
              <a:spcBef>
                <a:spcPts val="100"/>
              </a:spcBef>
              <a:spcAft>
                <a:spcPts val="300"/>
              </a:spcAft>
              <a:buNone/>
            </a:pPr>
            <a:r>
              <a:rPr lang="en-US" sz="1400"/>
              <a:t>SLA of 99.9% up time </a:t>
            </a:r>
          </a:p>
          <a:p>
            <a:pPr lvl="0" indent="0">
              <a:lnSpc>
                <a:spcPct val="100000"/>
              </a:lnSpc>
              <a:spcBef>
                <a:spcPts val="600"/>
              </a:spcBef>
              <a:buNone/>
            </a:pPr>
            <a:r>
              <a:rPr lang="en-US" sz="1800" kern="1200">
                <a:solidFill>
                  <a:schemeClr val="tx1"/>
                </a:solidFill>
                <a:latin typeface="Segoe UI Light" pitchFamily="34" charset="0"/>
                <a:ea typeface="+mn-ea"/>
                <a:cs typeface="+mn-cs"/>
              </a:rPr>
              <a:t>Build analytics pipeline on industry leading </a:t>
            </a:r>
            <a:r>
              <a:rPr lang="en-US" sz="1800">
                <a:latin typeface="Segoe UI Semibold" panose="020B0702040204020203" pitchFamily="34" charset="0"/>
                <a:cs typeface="Segoe UI Semibold" panose="020B0702040204020203" pitchFamily="34" charset="0"/>
              </a:rPr>
              <a:t>open source platform</a:t>
            </a:r>
          </a:p>
          <a:p>
            <a:pPr marL="342900" lvl="1" indent="0">
              <a:lnSpc>
                <a:spcPct val="100000"/>
              </a:lnSpc>
              <a:spcBef>
                <a:spcPts val="100"/>
              </a:spcBef>
              <a:spcAft>
                <a:spcPts val="300"/>
              </a:spcAft>
              <a:buNone/>
            </a:pPr>
            <a:r>
              <a:rPr lang="en-US" sz="1400"/>
              <a:t>Examples of some of the companies running on Apache Storm: </a:t>
            </a:r>
            <a:r>
              <a:rPr lang="en-US" sz="1400">
                <a:hlinkClick r:id="rId3"/>
              </a:rPr>
              <a:t>https://storm.apache.org/documentation/Powered-By.html</a:t>
            </a:r>
            <a:r>
              <a:rPr lang="en-US" sz="1400"/>
              <a:t> </a:t>
            </a:r>
          </a:p>
          <a:p>
            <a:pPr lvl="0" indent="0">
              <a:lnSpc>
                <a:spcPct val="100000"/>
              </a:lnSpc>
              <a:spcBef>
                <a:spcPts val="600"/>
              </a:spcBef>
              <a:buNone/>
            </a:pPr>
            <a:r>
              <a:rPr lang="en-US" sz="1800" kern="1200">
                <a:solidFill>
                  <a:schemeClr val="tx1"/>
                </a:solidFill>
                <a:latin typeface="Segoe UI Light" pitchFamily="34" charset="0"/>
                <a:ea typeface="+mn-ea"/>
                <a:cs typeface="+mn-cs"/>
              </a:rPr>
              <a:t>Analyze millions of messages per second</a:t>
            </a:r>
          </a:p>
          <a:p>
            <a:pPr marL="342900" lvl="1" indent="0">
              <a:lnSpc>
                <a:spcPct val="100000"/>
              </a:lnSpc>
              <a:spcBef>
                <a:spcPts val="100"/>
              </a:spcBef>
              <a:spcAft>
                <a:spcPts val="300"/>
              </a:spcAft>
              <a:buNone/>
            </a:pPr>
            <a:r>
              <a:rPr lang="en-US" sz="1400" err="1"/>
              <a:t>HDInsight</a:t>
            </a:r>
            <a:r>
              <a:rPr lang="en-US" sz="1400"/>
              <a:t> team runs a lab test that processes </a:t>
            </a:r>
            <a:r>
              <a:rPr lang="en-US" sz="1400">
                <a:latin typeface="Segoe UI Semibold" panose="020B0702040204020203" pitchFamily="34" charset="0"/>
                <a:cs typeface="Segoe UI Semibold" panose="020B0702040204020203" pitchFamily="34" charset="0"/>
              </a:rPr>
              <a:t>1 million messages per second </a:t>
            </a:r>
            <a:r>
              <a:rPr lang="en-US" sz="1400"/>
              <a:t>ingested from </a:t>
            </a:r>
            <a:r>
              <a:rPr lang="en-US" sz="1400" err="1"/>
              <a:t>Eventhub</a:t>
            </a:r>
            <a:endParaRPr lang="en-US" sz="1400"/>
          </a:p>
          <a:p>
            <a:pPr lvl="0" indent="0">
              <a:lnSpc>
                <a:spcPct val="100000"/>
              </a:lnSpc>
              <a:spcBef>
                <a:spcPts val="600"/>
              </a:spcBef>
              <a:buNone/>
            </a:pPr>
            <a:r>
              <a:rPr lang="en-US" sz="1800" kern="1200">
                <a:solidFill>
                  <a:schemeClr val="tx1"/>
                </a:solidFill>
                <a:latin typeface="Segoe UI Light" pitchFamily="34" charset="0"/>
                <a:ea typeface="+mn-ea"/>
                <a:cs typeface="+mn-cs"/>
              </a:rPr>
              <a:t>Built in </a:t>
            </a:r>
            <a:r>
              <a:rPr lang="en-US" sz="1800">
                <a:latin typeface="Segoe UI Semibold" panose="020B0702040204020203" pitchFamily="34" charset="0"/>
                <a:cs typeface="Segoe UI Semibold" panose="020B0702040204020203" pitchFamily="34" charset="0"/>
              </a:rPr>
              <a:t>Scale-up &amp; Scale-down </a:t>
            </a:r>
            <a:r>
              <a:rPr lang="en-US" sz="1800" kern="1200">
                <a:solidFill>
                  <a:schemeClr val="tx1"/>
                </a:solidFill>
                <a:latin typeface="Segoe UI Light" pitchFamily="34" charset="0"/>
                <a:ea typeface="+mn-ea"/>
                <a:cs typeface="+mn-cs"/>
              </a:rPr>
              <a:t>features</a:t>
            </a:r>
          </a:p>
          <a:p>
            <a:pPr marL="342900" lvl="1" indent="0">
              <a:lnSpc>
                <a:spcPct val="100000"/>
              </a:lnSpc>
              <a:spcBef>
                <a:spcPts val="100"/>
              </a:spcBef>
              <a:spcAft>
                <a:spcPts val="300"/>
              </a:spcAft>
              <a:buNone/>
            </a:pPr>
            <a:r>
              <a:rPr lang="en-US" sz="1400"/>
              <a:t>Customers can scale up and scale down a running cluster; with no impact to a running topology</a:t>
            </a:r>
          </a:p>
          <a:p>
            <a:pPr lvl="0" indent="0">
              <a:lnSpc>
                <a:spcPct val="100000"/>
              </a:lnSpc>
              <a:spcBef>
                <a:spcPts val="600"/>
              </a:spcBef>
              <a:buNone/>
            </a:pPr>
            <a:r>
              <a:rPr lang="en-US" sz="1800" kern="1200">
                <a:solidFill>
                  <a:schemeClr val="tx1"/>
                </a:solidFill>
                <a:latin typeface="Segoe UI Light" pitchFamily="34" charset="0"/>
                <a:ea typeface="+mn-ea"/>
                <a:cs typeface="+mn-cs"/>
              </a:rPr>
              <a:t>Deep </a:t>
            </a:r>
            <a:r>
              <a:rPr lang="en-US" sz="1800">
                <a:latin typeface="Segoe UI Semibold" panose="020B0702040204020203" pitchFamily="34" charset="0"/>
                <a:cs typeface="Segoe UI Semibold" panose="020B0702040204020203" pitchFamily="34" charset="0"/>
              </a:rPr>
              <a:t>integration with Event hub</a:t>
            </a:r>
          </a:p>
          <a:p>
            <a:pPr lvl="0" indent="0">
              <a:lnSpc>
                <a:spcPct val="100000"/>
              </a:lnSpc>
              <a:spcBef>
                <a:spcPts val="600"/>
              </a:spcBef>
              <a:buNone/>
            </a:pPr>
            <a:r>
              <a:rPr lang="en-US" sz="1800" kern="1200">
                <a:solidFill>
                  <a:schemeClr val="tx1"/>
                </a:solidFill>
                <a:latin typeface="Segoe UI Light" pitchFamily="34" charset="0"/>
                <a:ea typeface="+mn-ea"/>
                <a:cs typeface="+mn-cs"/>
              </a:rPr>
              <a:t>Program your Storm Topology in Java or C#</a:t>
            </a:r>
          </a:p>
          <a:p>
            <a:pPr marL="342900" lvl="1" indent="0">
              <a:lnSpc>
                <a:spcPct val="100000"/>
              </a:lnSpc>
              <a:spcBef>
                <a:spcPts val="100"/>
              </a:spcBef>
              <a:spcAft>
                <a:spcPts val="300"/>
              </a:spcAft>
              <a:buNone/>
            </a:pPr>
            <a:r>
              <a:rPr lang="en-US" sz="1400"/>
              <a:t>Enabled a first class support for writing </a:t>
            </a:r>
            <a:r>
              <a:rPr lang="en-US" sz="1400">
                <a:latin typeface="Segoe UI Semibold" panose="020B0702040204020203" pitchFamily="34" charset="0"/>
                <a:cs typeface="Segoe UI Semibold" panose="020B0702040204020203" pitchFamily="34" charset="0"/>
              </a:rPr>
              <a:t>topologies in C#</a:t>
            </a:r>
          </a:p>
          <a:p>
            <a:pPr marL="342900" lvl="1" indent="0">
              <a:lnSpc>
                <a:spcPct val="100000"/>
              </a:lnSpc>
              <a:spcBef>
                <a:spcPts val="100"/>
              </a:spcBef>
              <a:spcAft>
                <a:spcPts val="300"/>
              </a:spcAft>
              <a:buNone/>
            </a:pPr>
            <a:r>
              <a:rPr lang="en-US" sz="1400"/>
              <a:t>We have taken ease of programming to the next level by enabling </a:t>
            </a:r>
            <a:r>
              <a:rPr lang="en-US" sz="1400">
                <a:latin typeface="Segoe UI Semibold" panose="020B0702040204020203" pitchFamily="34" charset="0"/>
                <a:cs typeface="Segoe UI Semibold" panose="020B0702040204020203" pitchFamily="34" charset="0"/>
              </a:rPr>
              <a:t>mixed mode topologies</a:t>
            </a:r>
            <a:r>
              <a:rPr lang="en-US" sz="1400"/>
              <a:t>, which means you can take an existing Spout written in Java but build the rest of the topology in </a:t>
            </a:r>
            <a:r>
              <a:rPr lang="en-US" sz="1400">
                <a:cs typeface="Segoe UI Semibold" panose="020B0702040204020203" pitchFamily="34" charset="0"/>
              </a:rPr>
              <a:t>C#</a:t>
            </a:r>
            <a:r>
              <a:rPr lang="en-US" sz="1400"/>
              <a:t>. </a:t>
            </a:r>
          </a:p>
          <a:p>
            <a:pPr marL="342900" lvl="1" indent="0">
              <a:lnSpc>
                <a:spcPct val="100000"/>
              </a:lnSpc>
              <a:spcBef>
                <a:spcPts val="100"/>
              </a:spcBef>
              <a:spcAft>
                <a:spcPts val="300"/>
              </a:spcAft>
              <a:buNone/>
            </a:pPr>
            <a:r>
              <a:rPr lang="en-US" sz="1400"/>
              <a:t>The Storm service also comes with the </a:t>
            </a:r>
            <a:r>
              <a:rPr lang="en-US" sz="1400">
                <a:latin typeface="Segoe UI Semibold" panose="020B0702040204020203" pitchFamily="34" charset="0"/>
                <a:cs typeface="Segoe UI Semibold" panose="020B0702040204020203" pitchFamily="34" charset="0"/>
              </a:rPr>
              <a:t>Trident</a:t>
            </a:r>
            <a:r>
              <a:rPr lang="en-US" sz="1400"/>
              <a:t> support.</a:t>
            </a:r>
          </a:p>
          <a:p>
            <a:pPr marL="342900" lvl="1" indent="0">
              <a:lnSpc>
                <a:spcPct val="100000"/>
              </a:lnSpc>
              <a:spcBef>
                <a:spcPts val="100"/>
              </a:spcBef>
              <a:spcAft>
                <a:spcPts val="300"/>
              </a:spcAft>
              <a:buNone/>
            </a:pPr>
            <a:r>
              <a:rPr lang="en-US" sz="1800" kern="1200">
                <a:solidFill>
                  <a:schemeClr val="tx1"/>
                </a:solidFill>
                <a:latin typeface="Segoe UI Light" pitchFamily="34" charset="0"/>
                <a:ea typeface="+mn-ea"/>
                <a:cs typeface="+mn-cs"/>
              </a:rPr>
              <a:t>Full integration with </a:t>
            </a:r>
            <a:r>
              <a:rPr lang="en-US" sz="1800">
                <a:latin typeface="Segoe UI Semibold" panose="020B0702040204020203" pitchFamily="34" charset="0"/>
                <a:cs typeface="Segoe UI Semibold" panose="020B0702040204020203" pitchFamily="34" charset="0"/>
              </a:rPr>
              <a:t>Visual Studio </a:t>
            </a:r>
            <a:r>
              <a:rPr lang="en-US" sz="1800" kern="1200">
                <a:solidFill>
                  <a:schemeClr val="tx1"/>
                </a:solidFill>
                <a:latin typeface="Segoe UI Light" pitchFamily="34" charset="0"/>
                <a:ea typeface="+mn-ea"/>
                <a:cs typeface="+mn-cs"/>
              </a:rPr>
              <a:t>(click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Fully integrated Azure AUX experience (click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Write your data into </a:t>
            </a:r>
            <a:r>
              <a:rPr lang="en-US" sz="1800" err="1">
                <a:latin typeface="Segoe UI Semibold" panose="020B0702040204020203" pitchFamily="34" charset="0"/>
                <a:cs typeface="Segoe UI Semibold" panose="020B0702040204020203" pitchFamily="34" charset="0"/>
              </a:rPr>
              <a:t>HBase</a:t>
            </a:r>
            <a:r>
              <a:rPr lang="en-US" sz="1800">
                <a:latin typeface="Segoe UI Semibold" panose="020B0702040204020203" pitchFamily="34" charset="0"/>
                <a:cs typeface="Segoe UI Semibold" panose="020B0702040204020203" pitchFamily="34" charset="0"/>
              </a:rPr>
              <a:t>, SQL Azure, </a:t>
            </a:r>
            <a:r>
              <a:rPr lang="en-US" sz="1800" err="1">
                <a:latin typeface="Segoe UI Semibold" panose="020B0702040204020203" pitchFamily="34" charset="0"/>
                <a:cs typeface="Segoe UI Semibold" panose="020B0702040204020203" pitchFamily="34" charset="0"/>
              </a:rPr>
              <a:t>DocumentDB</a:t>
            </a:r>
            <a:endParaRPr lang="en-US" sz="1800">
              <a:latin typeface="Segoe UI Semibold" panose="020B0702040204020203"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4E4B-7F57-4513-890A-EAC8C18A921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7966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7789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F7684-CECC-4566-98F8-54DC205EBE9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320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7038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technologies to use for data preparation, transformation and processing, several requirements should be considered.</a:t>
            </a:r>
          </a:p>
          <a:p>
            <a:endParaRPr lang="en-US" dirty="0"/>
          </a:p>
          <a:p>
            <a:r>
              <a:rPr lang="en-US" dirty="0"/>
              <a:t>Scalability of the technology should accommodate the amount of data that needs to be processed now, as well as in the future. Will the technology grow with your needs (and within your budget)?</a:t>
            </a:r>
          </a:p>
          <a:p>
            <a:endParaRPr lang="en-US" dirty="0"/>
          </a:p>
          <a:p>
            <a:r>
              <a:rPr lang="en-US" dirty="0"/>
              <a:t>How you configure and develop – what are your skills? Consider the languages and frameworks the technology should support. Python? SQL? Scala? R? And more.</a:t>
            </a:r>
          </a:p>
          <a:p>
            <a:endParaRPr lang="en-US" dirty="0"/>
          </a:p>
          <a:p>
            <a:r>
              <a:rPr lang="en-US" dirty="0"/>
              <a:t>Consider integrations of the technology, both “out of box” as well as third-party, open source, and ability to build custom integration components.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8:23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8860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several data preparation and transformation offerings in Azure. All of these are PaaS options.</a:t>
            </a:r>
          </a:p>
          <a:p>
            <a:endParaRPr lang="en-US" dirty="0"/>
          </a:p>
          <a:p>
            <a:r>
              <a:rPr lang="en-US" dirty="0"/>
              <a:t>Azure Data Lake Analytics (ADLA) is a job-based technology that uses the U-SQL language, which combines features from C# and T-SQL. It works with Azure Data Lake Store (ADLS v1), which we already discussed.</a:t>
            </a:r>
          </a:p>
          <a:p>
            <a:endParaRPr lang="en-US" dirty="0"/>
          </a:p>
          <a:p>
            <a:r>
              <a:rPr lang="en-US" dirty="0"/>
              <a:t>HDInsight, the managed Hadoop service on Azure, offers multiple data transformation options including Spark, Hive, and Hive LLAP. Note that HDInsight is based on Hortonworks, so Impala (available on Cloudera) is not available as part of HDInsight, but is available as an IaaS option.</a:t>
            </a:r>
          </a:p>
          <a:p>
            <a:endParaRPr lang="en-US" dirty="0"/>
          </a:p>
          <a:p>
            <a:r>
              <a:rPr lang="en-US" dirty="0"/>
              <a:t>Azure SQL Data Warehouse, which we already saw for data storage, is the managed MPP relational data warehouse offering on Azure.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the only first-party offering of Databricks on any of the clouds. Databricks is a managed Spark offering with additional capabilities such as autoscaling, the ability to pause compute, and more. </a:t>
            </a:r>
          </a:p>
          <a:p>
            <a:endParaRPr lang="en-US" dirty="0"/>
          </a:p>
          <a:p>
            <a:r>
              <a:rPr lang="en-US" dirty="0"/>
              <a:t>Databricks is growing very rapidly due to its wide programmability, </a:t>
            </a:r>
            <a:r>
              <a:rPr lang="en-US" dirty="0" err="1"/>
              <a:t>autoscale</a:t>
            </a:r>
            <a:r>
              <a:rPr lang="en-US" dirty="0"/>
              <a:t> and pause capabilities, and streaming and machine learning capabilities, in addition to Databricks-specific APIs and utilities.</a:t>
            </a:r>
          </a:p>
          <a:p>
            <a:endParaRPr lang="en-US" dirty="0"/>
          </a:p>
          <a:p>
            <a:r>
              <a:rPr lang="en-US" dirty="0"/>
              <a:t>You will use Databricks during the labs.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integration capabilities of these offerings. Remember that Azure Data Lake Store (ADLS) has the </a:t>
            </a:r>
            <a:r>
              <a:rPr lang="en-US" dirty="0" err="1"/>
              <a:t>WebHDFS</a:t>
            </a:r>
            <a:r>
              <a:rPr lang="en-US" dirty="0"/>
              <a:t> layer, which is how all these services are able to integrate with it. Similarly, most of these services have extensive integration and query capabilities with external stores, like the various SQL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various scalability capabilities including scale-out granularity and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is not only a great data ingestion and movement solution, but also has the capability to orchestrate data transformation in various services.</a:t>
            </a:r>
          </a:p>
          <a:p>
            <a:endParaRPr lang="en-US" dirty="0"/>
          </a:p>
          <a:p>
            <a:r>
              <a:rPr lang="en-US" dirty="0"/>
              <a:t>ADF pipelines can include data transformation activities, including calling out to various HDInsight environments like Spark, Hive, and Pig, calling Stored Procedures in various SQL services, executing custom code in Azure Batch, and running Databricks notebooks on Azure Databricks clusters.</a:t>
            </a:r>
          </a:p>
          <a:p>
            <a:endParaRPr lang="en-US" dirty="0"/>
          </a:p>
          <a:p>
            <a:r>
              <a:rPr lang="en-US" dirty="0"/>
              <a:t>And for customers who have invested in building SQL Server Integration Services (SSIS) packages for enterprise ETL, ADF can also host and run SSIS packages in the cloud or on-premise as part of ADF pipelines.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15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specifically highlight Azure Databricks. Unlike with other clouds, on Azure, Databricks is a first-party service and is integrated seamlessly with a wide variety of other Azure services, including storage, data services,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363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fully supports </a:t>
            </a:r>
            <a:r>
              <a:rPr lang="en-US" dirty="0" err="1"/>
              <a:t>Jupyter</a:t>
            </a:r>
            <a:r>
              <a:rPr lang="en-US" dirty="0"/>
              <a:t> notebooks to develop and run Spark applications, whether interactively or as jobs launched from Azure Data Factory pipelines.</a:t>
            </a:r>
          </a:p>
          <a:p>
            <a:endParaRPr lang="en-US" dirty="0"/>
          </a:p>
          <a:p>
            <a:r>
              <a:rPr lang="en-US" dirty="0"/>
              <a:t>Data developers familiar with </a:t>
            </a:r>
            <a:r>
              <a:rPr lang="en-US" dirty="0" err="1"/>
              <a:t>Jupyter</a:t>
            </a:r>
            <a:r>
              <a:rPr lang="en-US" dirty="0"/>
              <a:t> notebooks from other platforms will be immediately productive, and are also able to use additional Databricks capabilities like the Databricks utilities libraries. You will work in a </a:t>
            </a:r>
            <a:r>
              <a:rPr lang="en-US" dirty="0" err="1"/>
              <a:t>Jupyter</a:t>
            </a:r>
            <a:r>
              <a:rPr lang="en-US" dirty="0"/>
              <a:t> notebook on Databricks in the labs.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594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ML and AI technologies to help us model our data and gain insight from it. A decision tree is very helpful to start narrowing the choices.</a:t>
            </a:r>
          </a:p>
          <a:p>
            <a:endParaRPr lang="en-US" dirty="0"/>
          </a:p>
          <a:p>
            <a:r>
              <a:rPr lang="en-US" dirty="0"/>
              <a:t>A number of factors should be considered, including:</a:t>
            </a:r>
          </a:p>
          <a:p>
            <a:pPr marL="228600" indent="-228600">
              <a:buAutoNum type="arabicPeriod"/>
            </a:pPr>
            <a:r>
              <a:rPr lang="en-US" dirty="0"/>
              <a:t>Are pre-trained models “good enough”? Azure offers a couple of dozen Cognitive Services, which are general, pre-trained models operationalized as APIs that developers can integrate. You will work with a Cognitive Service in the labs.</a:t>
            </a:r>
          </a:p>
          <a:p>
            <a:pPr marL="228600" indent="-228600">
              <a:buAutoNum type="arabicPeriod"/>
            </a:pPr>
            <a:r>
              <a:rPr lang="en-US" dirty="0"/>
              <a:t>Who will be building and maintaining ML models? Code-first data scientists who prefer a notebook or command line? Or others who prefer graphical tools? What skills are available for languages and frameworks?</a:t>
            </a:r>
          </a:p>
          <a:p>
            <a:pPr marL="228600" indent="-228600">
              <a:buAutoNum type="arabicPeriod"/>
            </a:pPr>
            <a:r>
              <a:rPr lang="en-US" dirty="0"/>
              <a:t>Where will the models need to run? More and more offerings on Azure are available to run outside of the cloud, including in Docker containers. SQL Server, ML Server, and Data Science VMs are other ML environments.</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1/30/2019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61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more closely at requirements for Machine Learning Modeling. Those include:</a:t>
            </a:r>
          </a:p>
          <a:p>
            <a:endParaRPr lang="en-US" dirty="0"/>
          </a:p>
          <a:p>
            <a:r>
              <a:rPr lang="en-US" dirty="0"/>
              <a:t>The ML service should be able to scale, so that training happens in the timeframe (and budget) you need.</a:t>
            </a:r>
          </a:p>
          <a:p>
            <a:endParaRPr lang="en-US" dirty="0"/>
          </a:p>
          <a:p>
            <a:r>
              <a:rPr lang="en-US" dirty="0"/>
              <a:t>It should support the languages and frameworks matching your skills.</a:t>
            </a:r>
          </a:p>
          <a:p>
            <a:endParaRPr lang="en-US" dirty="0"/>
          </a:p>
          <a:p>
            <a:r>
              <a:rPr lang="en-US" dirty="0"/>
              <a:t>It should enable collaboration, review, dev/ops, and ideally support programmatic APIs, command-line, and graphical tools.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211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Machine Learning options, as you saw on the decision tree. This is a quick overview of the major ones.</a:t>
            </a:r>
          </a:p>
          <a:p>
            <a:endParaRPr lang="en-US" dirty="0"/>
          </a:p>
          <a:p>
            <a:r>
              <a:rPr lang="en-US" dirty="0"/>
              <a:t>Azure Machine Learning Service is the service and toolset to train, deploy, automate, and manage ML models at cloud scale with broad tool, library, and compute environment choices.</a:t>
            </a:r>
          </a:p>
          <a:p>
            <a:endParaRPr lang="en-US" dirty="0"/>
          </a:p>
          <a:p>
            <a:r>
              <a:rPr lang="en-US" dirty="0"/>
              <a:t>Databricks, which we’ve already discussed, offers a single engine for batch, streaming, and machine learning processing with support for many ML and deep learning libraries and frameworks plus GPU cluster types.</a:t>
            </a:r>
          </a:p>
          <a:p>
            <a:endParaRPr lang="en-US" dirty="0"/>
          </a:p>
          <a:p>
            <a:r>
              <a:rPr lang="en-US" dirty="0"/>
              <a:t>Azure Machine Learning Studio is different from Azure ML Service. ML Studio is a graphical, browser-based ML tool that is very easy for people to use who are not professional data scientists. It offers very easy operationalization and deployment of trained models to web services that can be integrated into other Azure services like Stream Analytics (which you will use in the labs today), or integrated by developers like any other REST API.</a:t>
            </a:r>
          </a:p>
          <a:p>
            <a:endParaRPr lang="en-US" dirty="0"/>
          </a:p>
          <a:p>
            <a:r>
              <a:rPr lang="en-US" dirty="0"/>
              <a:t>Microsoft Machine Learning Server runs in-database on SQL Server, or standalone on premise, as well as on HDInsight clusters. It supports both R and Python.</a:t>
            </a:r>
          </a:p>
          <a:p>
            <a:endParaRPr lang="en-US" dirty="0"/>
          </a:p>
          <a:p>
            <a:r>
              <a:rPr lang="en-US" dirty="0"/>
              <a:t>Linux and Windows Data Science VMs are available both as productivity environments for data scientists and data professionals, as well as being one of the choices for ML model compute environments from Azure ML Service.</a:t>
            </a:r>
          </a:p>
          <a:p>
            <a:endParaRPr lang="en-US" dirty="0"/>
          </a:p>
          <a:p>
            <a:r>
              <a:rPr lang="en-US" dirty="0"/>
              <a:t>We are not diving into great detail on machine learning today, since in the labs you will use a different Azure AI capability, not custom machine learning.</a:t>
            </a:r>
          </a:p>
        </p:txBody>
      </p:sp>
      <p:sp>
        <p:nvSpPr>
          <p:cNvPr id="4" name="Slide Number Placeholder 3"/>
          <p:cNvSpPr>
            <a:spLocks noGrp="1"/>
          </p:cNvSpPr>
          <p:nvPr>
            <p:ph type="sldNum" sz="quarter" idx="5"/>
          </p:nvPr>
        </p:nvSpPr>
        <p:spPr/>
        <p:txBody>
          <a:bodyPr/>
          <a:lstStyle/>
          <a:p>
            <a:fld id="{CD493308-1CCD-4083-9427-1DD59259FBE4}" type="slidenum">
              <a:rPr lang="en-US" smtClean="0"/>
              <a:t>88</a:t>
            </a:fld>
            <a:endParaRPr lang="en-US"/>
          </a:p>
        </p:txBody>
      </p:sp>
    </p:spTree>
    <p:extLst>
      <p:ext uri="{BB962C8B-B14F-4D97-AF65-F5344CB8AC3E}">
        <p14:creationId xmlns:p14="http://schemas.microsoft.com/office/powerpoint/2010/main" val="31574190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In addition to the Machine Learning options we just discussed, there is a set of pre-trained AI services – Cognitive Services – available on Azure. These services span many use cases and capabilities. All of them are exposed as REST APIs, which means they are as easy to integrate with your platforms and applications as other REST APIs.</a:t>
            </a:r>
          </a:p>
          <a:p>
            <a:pPr lvl="0"/>
            <a:endParaRPr lang="en-US" sz="1200" dirty="0"/>
          </a:p>
          <a:p>
            <a:pPr lvl="0"/>
            <a:r>
              <a:rPr lang="en-US" sz="1200" dirty="0"/>
              <a:t>Cognitive Services are available across five categories: Vision, Speech, Language, Knowledge, and Search. There are also pre-release services available for testing in the Labs category.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detailed list of the services available in each category.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be working with the Text Analytics cognitive service (in the Language category) in the labs.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58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 ?</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they are REST APIs, which many developers are very familiar with integrating. You can get started with all of them simply by going to one place, www.microsoft.com/cognitive.</a:t>
            </a:r>
          </a:p>
          <a:p>
            <a:endParaRPr lang="en-US" sz="900" dirty="0"/>
          </a:p>
          <a:p>
            <a:r>
              <a:rPr lang="en-US" sz="900" b="0" dirty="0"/>
              <a:t>Flexible:  </a:t>
            </a:r>
            <a:r>
              <a:rPr lang="en-US" sz="900" dirty="0"/>
              <a:t>As you saw in the previous slide, there are many services for many needs; and importantly, they all work on whatever language, framework, or platform developers choose because, again, the services are exposed as REST APIs.</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The p</a:t>
            </a:r>
            <a:r>
              <a:rPr lang="en-US" sz="900" dirty="0"/>
              <a:t>owerful AI algorithms that drive these services were developed by experts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1/30/2019 8:23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PaaS serving technologies for stored structured data. This layer serves processed data to analytic clients, reporting tools, dashboards, and other consumers.</a:t>
            </a:r>
          </a:p>
          <a:p>
            <a:endParaRPr lang="en-US" dirty="0"/>
          </a:p>
          <a:p>
            <a:r>
              <a:rPr lang="en-US" dirty="0"/>
              <a:t>Azure SQL Database is a managed SMP relational database. There is both Single Instance as well as the new, full-featured Managed Instance (in preview). There are also managed relational database services for MySQL, Postgres, and MariaDB, so Azure offers a rich set of relational database choices for data marts in a serving layer.</a:t>
            </a:r>
          </a:p>
          <a:p>
            <a:endParaRPr lang="en-US" dirty="0"/>
          </a:p>
          <a:p>
            <a:r>
              <a:rPr lang="en-US" dirty="0"/>
              <a:t>Azure SQL Data Warehouse is a managed MPP relational data warehouse. It’s optimized for analytic queries over very large volumes of data, by contrast to the SMP data services that are more optimized for transactional processing.</a:t>
            </a:r>
          </a:p>
          <a:p>
            <a:endParaRPr lang="en-US" dirty="0"/>
          </a:p>
          <a:p>
            <a:r>
              <a:rPr lang="en-US" dirty="0"/>
              <a:t>Azure Analysis Services is a managed service based on the SQL Server Analysis Services (engine). It provides tabular semantic models for fast ad-hoc analysis over large amounts of data.</a:t>
            </a:r>
          </a:p>
          <a:p>
            <a:endParaRPr lang="en-US" dirty="0"/>
          </a:p>
          <a:p>
            <a:r>
              <a:rPr lang="en-US" dirty="0"/>
              <a:t>All these services integrate with other Azure services such as Azure Active Directory for security, Azure Data Factory to load data into the model, and more. You can work with these services with tooling you know, including SQL Server Management Studio, Azure Data Studio, SQL Server Data Tools,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427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comparing scalability capabilities for these serving technologies.</a:t>
            </a:r>
          </a:p>
          <a:p>
            <a:endParaRPr lang="en-US" dirty="0"/>
          </a:p>
          <a:p>
            <a:r>
              <a:rPr lang="en-US" dirty="0"/>
              <a:t>It’s important to note that these technologies can be combined in a modern data estate. For example, it’s a very common pattern to see an MPP data warehouse perform various data processing over large amounts of data, then to load the processed data into data marts in relational databases and cubes in Analysis Services, with those marts and cubes serving the consumption layer.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2678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Cosmos DB, which can fulfill multiple roles in a data architecture.</a:t>
            </a:r>
          </a:p>
          <a:p>
            <a:endParaRPr lang="en-US" dirty="0"/>
          </a:p>
          <a:p>
            <a:r>
              <a:rPr lang="en-US" dirty="0"/>
              <a:t>It can function as a cold store; it can also function as a hot store, since it provides extremely low latency.</a:t>
            </a:r>
          </a:p>
          <a:p>
            <a:endParaRPr lang="en-US" dirty="0"/>
          </a:p>
          <a:p>
            <a:r>
              <a:rPr lang="en-US" dirty="0"/>
              <a:t>It can function as part of a stream processing pipeline, since it can ingest data, operate on it, and then emit a stream of new or updated records in its Change Feed, which in turn can be ingested by serverless Azure Functions or by other stream analytics technologies like the ones we’ve already looked at.</a:t>
            </a:r>
          </a:p>
          <a:p>
            <a:endParaRPr lang="en-US" dirty="0"/>
          </a:p>
          <a:p>
            <a:r>
              <a:rPr lang="en-US" dirty="0"/>
              <a:t>Cosmos DB is a multi-model, multi-geo database and is the only database to offer not one, but four separate financially backed SLAs. By multi-model, we mean that it’s more than “just” a NoSQL database; it has always handled document data (it was originally named “</a:t>
            </a:r>
            <a:r>
              <a:rPr lang="en-US" dirty="0" err="1"/>
              <a:t>DocumentDB</a:t>
            </a:r>
            <a:r>
              <a:rPr lang="en-US" dirty="0"/>
              <a:t>” several years ago...) and also handles table key-value and graph data, as well as offering protocol compatibility for Cassandra and MongoDB.</a:t>
            </a:r>
          </a:p>
          <a:p>
            <a:endParaRPr lang="en-US" dirty="0"/>
          </a:p>
          <a:p>
            <a:r>
              <a:rPr lang="en-US" dirty="0"/>
              <a:t>It scales elastically, and offers fine-grained consistency choices, SDKs on the major platforms, automatic indexing, easy partition management, and much more. As with everything else we’re discussing today, Cosmos DB is a PaaS managed service, so there’s no patching and rebooting to worry about.</a:t>
            </a:r>
          </a:p>
        </p:txBody>
      </p:sp>
      <p:sp>
        <p:nvSpPr>
          <p:cNvPr id="4" name="Slide Number Placeholder 3"/>
          <p:cNvSpPr>
            <a:spLocks noGrp="1"/>
          </p:cNvSpPr>
          <p:nvPr>
            <p:ph type="sldNum" sz="quarter" idx="10"/>
          </p:nvPr>
        </p:nvSpPr>
        <p:spPr/>
        <p:txBody>
          <a:bodyPr/>
          <a:lstStyle/>
          <a:p>
            <a:fld id="{4484ABEE-72D2-4711-B507-13A06E438805}" type="slidenum">
              <a:rPr lang="en-US" smtClean="0"/>
              <a:t>95</a:t>
            </a:fld>
            <a:endParaRPr lang="en-US"/>
          </a:p>
        </p:txBody>
      </p:sp>
    </p:spTree>
    <p:extLst>
      <p:ext uri="{BB962C8B-B14F-4D97-AF65-F5344CB8AC3E}">
        <p14:creationId xmlns:p14="http://schemas.microsoft.com/office/powerpoint/2010/main" val="25191291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p>
          <a:p>
            <a:pPr marL="228600" indent="-228600">
              <a:buAutoNum type="arabicParenR"/>
            </a:pPr>
            <a:r>
              <a:rPr lang="en-US" sz="1200" b="0" i="0" kern="1200" dirty="0">
                <a:solidFill>
                  <a:schemeClr val="tx1"/>
                </a:solidFill>
                <a:effectLst/>
                <a:latin typeface="+mn-lt"/>
                <a:ea typeface="+mn-ea"/>
                <a:cs typeface="+mn-cs"/>
              </a:rPr>
              <a:t>Change feed support is provided for all data models and containers in Azure Cosmos DB. However, the change feed is read using the SQL client and serializes items into JSON format. Because of the JSON formatting, MongoDB clients will experience a mismatch between BSON formatted documents and the JSON formatted change feed.</a:t>
            </a:r>
          </a:p>
          <a:p>
            <a:pPr marL="228600" indent="-228600">
              <a:buAutoNum type="arabicParenR"/>
            </a:pPr>
            <a:r>
              <a:rPr lang="en-US" sz="1200" b="0" i="0" kern="1200" dirty="0">
                <a:solidFill>
                  <a:schemeClr val="tx1"/>
                </a:solidFill>
                <a:effectLst/>
                <a:latin typeface="+mn-lt"/>
                <a:ea typeface="+mn-ea"/>
                <a:cs typeface="+mn-cs"/>
              </a:rPr>
              <a:t>The change feed is available for each partition key range within the document collection, and thus can be distributed across one or more consumers for parallel processing.</a:t>
            </a:r>
          </a:p>
          <a:p>
            <a:r>
              <a:rPr lang="en-US" sz="1200" b="0" i="0" kern="1200" dirty="0">
                <a:solidFill>
                  <a:schemeClr val="tx1"/>
                </a:solidFill>
                <a:effectLst/>
                <a:latin typeface="+mn-lt"/>
                <a:ea typeface="+mn-ea"/>
                <a:cs typeface="+mn-cs"/>
              </a:rPr>
              <a:t>Additional details: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 feed is enabled by default for all accounts.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use your </a:t>
            </a:r>
            <a:r>
              <a:rPr lang="en-US" sz="1200" b="0" i="0" u="none" strike="noStrike" kern="1200" dirty="0">
                <a:solidFill>
                  <a:schemeClr val="tx1"/>
                </a:solidFill>
                <a:effectLst/>
                <a:latin typeface="+mn-lt"/>
                <a:ea typeface="+mn-ea"/>
                <a:cs typeface="+mn-cs"/>
                <a:hlinkClick r:id="rId3"/>
              </a:rPr>
              <a:t>provisioned throughput</a:t>
            </a:r>
            <a:r>
              <a:rPr lang="en-US" sz="1200" b="0" i="0" kern="1200" dirty="0">
                <a:solidFill>
                  <a:schemeClr val="tx1"/>
                </a:solidFill>
                <a:effectLst/>
                <a:latin typeface="+mn-lt"/>
                <a:ea typeface="+mn-ea"/>
                <a:cs typeface="+mn-cs"/>
              </a:rPr>
              <a:t> in your write region or any </a:t>
            </a:r>
            <a:r>
              <a:rPr lang="en-US" sz="1200" b="0" i="0" u="none" strike="noStrike" kern="1200" dirty="0">
                <a:solidFill>
                  <a:schemeClr val="tx1"/>
                </a:solidFill>
                <a:effectLst/>
                <a:latin typeface="+mn-lt"/>
                <a:ea typeface="+mn-ea"/>
                <a:cs typeface="+mn-cs"/>
                <a:hlinkClick r:id="rId4"/>
              </a:rPr>
              <a:t>read region</a:t>
            </a:r>
            <a:r>
              <a:rPr lang="en-US" sz="1200" b="0" i="0" kern="1200" dirty="0">
                <a:solidFill>
                  <a:schemeClr val="tx1"/>
                </a:solidFill>
                <a:effectLst/>
                <a:latin typeface="+mn-lt"/>
                <a:ea typeface="+mn-ea"/>
                <a:cs typeface="+mn-cs"/>
              </a:rPr>
              <a:t> to read from the change feed, just like any other Azure Cosmos DB operation.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change feed includes inserts and update operations made to documents within the collection. You can capture deletes by setting a "soft-delete" flag within your documents in place of deletes. Alternatively, you can set a finite expiration period for your documents via the </a:t>
            </a:r>
            <a:r>
              <a:rPr lang="en-US" sz="1200" b="0" i="0" u="none" strike="noStrike" kern="1200" dirty="0">
                <a:solidFill>
                  <a:schemeClr val="tx1"/>
                </a:solidFill>
                <a:effectLst/>
                <a:latin typeface="+mn-lt"/>
                <a:ea typeface="+mn-ea"/>
                <a:cs typeface="+mn-cs"/>
                <a:hlinkClick r:id="rId5"/>
              </a:rPr>
              <a:t>TTL capability</a:t>
            </a:r>
            <a:r>
              <a:rPr lang="en-US" sz="1200" b="0" i="0" kern="1200" dirty="0">
                <a:solidFill>
                  <a:schemeClr val="tx1"/>
                </a:solidFill>
                <a:effectLst/>
                <a:latin typeface="+mn-lt"/>
                <a:ea typeface="+mn-ea"/>
                <a:cs typeface="+mn-cs"/>
              </a:rPr>
              <a:t>, for example, 24 hours and use the value of that property to capture deletes. With this solution, you have to process changes within a shorter time interval than the TTL expiration period.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change to a document appears exactly once in the change feed, and clients manage their checkpointing logic. The change feed processor library provides automatic checkpointing and "at least once" semantics.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Only the most recent change for a given document is included in the change log. Intermediate changes may not be available.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change feed is sorted by order of modification within each partition key value. There is no guaranteed order across partition-key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Changes can be synchronized from any point-in-time, that is, there is no fixed data retention period for which changes are available.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Changes are available in chunks of partition key ranges. This capability allows changes from large collections to be processed in parallel by multiple consumers/servers.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Applications can request multiple change feeds simultaneously on the same collection.</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96</a:t>
            </a:fld>
            <a:endParaRPr lang="en-US"/>
          </a:p>
        </p:txBody>
      </p:sp>
    </p:spTree>
    <p:extLst>
      <p:ext uri="{BB962C8B-B14F-4D97-AF65-F5344CB8AC3E}">
        <p14:creationId xmlns:p14="http://schemas.microsoft.com/office/powerpoint/2010/main" val="25529539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1" indent="-285750" algn="l" defTabSz="914367" rtl="0" eaLnBrk="1" fontAlgn="auto" latinLnBrk="0" hangingPunct="1">
              <a:lnSpc>
                <a:spcPts val="2100"/>
              </a:lnSpc>
              <a:spcBef>
                <a:spcPts val="0"/>
              </a:spcBef>
              <a:spcAft>
                <a:spcPts val="1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Some use-cases for Azure Cosmos DB + Spark include:</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Streaming Extract, Transformation, and Loading of data (ETL)</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Data enrichment</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Trigger event detection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Complex session analysis and personalization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Visual data exploration and interactive analysis</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Notebook experience for data exploration, information sharing, and collaboration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connector uses the </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a:t>
            </a:r>
            <a:r>
              <a:rPr kumimoji="0" lang="en-US" sz="1200" b="0" i="0" u="sng"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DocumentDB</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 Java SDK</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and moves data directly between Spark worker nodes and Cosmos DB data nodes</a:t>
            </a:r>
            <a:endPar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97</a:t>
            </a:fld>
            <a:endParaRPr lang="en-US"/>
          </a:p>
        </p:txBody>
      </p:sp>
    </p:spTree>
    <p:extLst>
      <p:ext uri="{BB962C8B-B14F-4D97-AF65-F5344CB8AC3E}">
        <p14:creationId xmlns:p14="http://schemas.microsoft.com/office/powerpoint/2010/main" val="3913187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98</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99</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Our session today, and the labs you will work on, are on a modern data architecture with “hot” and “cold” data paths and analysis capabilities. We will discuss that architecture pattern and the various technologies on Azure you can use to build these in a few minutes,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100</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101</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102</a:t>
            </a:fld>
            <a:endParaRPr lang="en-US"/>
          </a:p>
        </p:txBody>
      </p:sp>
    </p:spTree>
    <p:extLst>
      <p:ext uri="{BB962C8B-B14F-4D97-AF65-F5344CB8AC3E}">
        <p14:creationId xmlns:p14="http://schemas.microsoft.com/office/powerpoint/2010/main" val="399400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1/30/2019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spTree>
    <p:extLst>
      <p:ext uri="{BB962C8B-B14F-4D97-AF65-F5344CB8AC3E}">
        <p14:creationId xmlns:p14="http://schemas.microsoft.com/office/powerpoint/2010/main" val="104003571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4969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09717593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342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23327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31766699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1665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684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2303170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494399"/>
            <a:ext cx="1635369" cy="364224"/>
          </a:xfrm>
          <a:prstGeom prst="rect">
            <a:avLst/>
          </a:prstGeom>
        </p:spPr>
        <p:txBody>
          <a:bodyPr vert="horz" lIns="91440" tIns="45720" rIns="91440" bIns="45720" rtlCol="0" anchor="ctr"/>
          <a:lstStyle>
            <a:lvl1pPr algn="l">
              <a:defRPr sz="1765">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6995847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a:t>SUBHEAD 16 PT</a:t>
            </a:r>
          </a:p>
        </p:txBody>
      </p:sp>
    </p:spTree>
    <p:extLst>
      <p:ext uri="{BB962C8B-B14F-4D97-AF65-F5344CB8AC3E}">
        <p14:creationId xmlns:p14="http://schemas.microsoft.com/office/powerpoint/2010/main" val="6493864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7522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78609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a:solidFill>
            <a:schemeClr val="bg2"/>
          </a:solidFill>
        </p:grpSpPr>
        <p:sp>
          <p:nvSpPr>
            <p:cNvPr id="4" name="Rectangle 3">
              <a:extLst>
                <a:ext uri="{FF2B5EF4-FFF2-40B4-BE49-F238E27FC236}">
                  <a16:creationId xmlns:a16="http://schemas.microsoft.com/office/drawing/2014/main" id="{B9560209-0B17-4019-AF87-E675865BF355}"/>
                </a:ext>
              </a:extLst>
            </p:cNvPr>
            <p:cNvSpPr/>
            <p:nvPr userDrawn="1"/>
          </p:nvSpPr>
          <p:spPr bwMode="auto">
            <a:xfrm>
              <a:off x="1598965" y="1626535"/>
              <a:ext cx="8267908" cy="4263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solidFill>
              <a:schemeClr val="bg1"/>
            </a:solid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66E1062-ADE7-46B7-B70B-13AAF975DB8E}"/>
              </a:ext>
            </a:extLst>
          </p:cNvPr>
          <p:cNvGrpSpPr/>
          <p:nvPr userDrawn="1"/>
        </p:nvGrpSpPr>
        <p:grpSpPr>
          <a:xfrm>
            <a:off x="68730" y="4000957"/>
            <a:ext cx="1426688" cy="916768"/>
            <a:chOff x="65242" y="4000957"/>
            <a:chExt cx="1426688" cy="916768"/>
          </a:xfrm>
        </p:grpSpPr>
        <p:sp>
          <p:nvSpPr>
            <p:cNvPr id="71" name="TextBox 70">
              <a:extLst>
                <a:ext uri="{FF2B5EF4-FFF2-40B4-BE49-F238E27FC236}">
                  <a16:creationId xmlns:a16="http://schemas.microsoft.com/office/drawing/2014/main" id="{A75807FF-8E5D-41F1-9F3F-792FD8D38D6A}"/>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BUSINESS / CUSTOM APPS</a:t>
              </a:r>
            </a:p>
            <a:p>
              <a:r>
                <a:rPr lang="en-US" sz="900"/>
                <a:t>(STRUCTURED)</a:t>
              </a:r>
            </a:p>
          </p:txBody>
        </p:sp>
        <p:grpSp>
          <p:nvGrpSpPr>
            <p:cNvPr id="72" name="Group 71">
              <a:extLst>
                <a:ext uri="{FF2B5EF4-FFF2-40B4-BE49-F238E27FC236}">
                  <a16:creationId xmlns:a16="http://schemas.microsoft.com/office/drawing/2014/main" id="{AF3F6C57-7E2E-4648-AB6C-0FEB5EB3CC52}"/>
                </a:ext>
              </a:extLst>
            </p:cNvPr>
            <p:cNvGrpSpPr/>
            <p:nvPr/>
          </p:nvGrpSpPr>
          <p:grpSpPr>
            <a:xfrm>
              <a:off x="244675" y="4000957"/>
              <a:ext cx="1067822" cy="398972"/>
              <a:chOff x="94228" y="4054674"/>
              <a:chExt cx="1327848" cy="496126"/>
            </a:xfrm>
          </p:grpSpPr>
          <p:grpSp>
            <p:nvGrpSpPr>
              <p:cNvPr id="73" name="Group 72">
                <a:extLst>
                  <a:ext uri="{FF2B5EF4-FFF2-40B4-BE49-F238E27FC236}">
                    <a16:creationId xmlns:a16="http://schemas.microsoft.com/office/drawing/2014/main" id="{BCEDBBB4-4679-4BC9-8706-8C6773E59669}"/>
                  </a:ext>
                </a:extLst>
              </p:cNvPr>
              <p:cNvGrpSpPr/>
              <p:nvPr/>
            </p:nvGrpSpPr>
            <p:grpSpPr>
              <a:xfrm>
                <a:off x="94228" y="4054674"/>
                <a:ext cx="565043" cy="490322"/>
                <a:chOff x="582887" y="2608468"/>
                <a:chExt cx="565043" cy="490322"/>
              </a:xfrm>
            </p:grpSpPr>
            <p:grpSp>
              <p:nvGrpSpPr>
                <p:cNvPr id="124" name="Group 123">
                  <a:extLst>
                    <a:ext uri="{FF2B5EF4-FFF2-40B4-BE49-F238E27FC236}">
                      <a16:creationId xmlns:a16="http://schemas.microsoft.com/office/drawing/2014/main" id="{E8C4AA01-E6AC-43FC-9155-B4295DB24C41}"/>
                    </a:ext>
                  </a:extLst>
                </p:cNvPr>
                <p:cNvGrpSpPr/>
                <p:nvPr/>
              </p:nvGrpSpPr>
              <p:grpSpPr>
                <a:xfrm>
                  <a:off x="582887" y="2608468"/>
                  <a:ext cx="565043" cy="490322"/>
                  <a:chOff x="-2759707" y="1099472"/>
                  <a:chExt cx="7926138" cy="6799719"/>
                </a:xfrm>
              </p:grpSpPr>
              <p:sp>
                <p:nvSpPr>
                  <p:cNvPr id="129" name="Rectangle 317">
                    <a:extLst>
                      <a:ext uri="{FF2B5EF4-FFF2-40B4-BE49-F238E27FC236}">
                        <a16:creationId xmlns:a16="http://schemas.microsoft.com/office/drawing/2014/main" id="{7F01DE84-FDAB-466D-9B5A-8B95057D7BB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ounded Rectangle 439">
                    <a:extLst>
                      <a:ext uri="{FF2B5EF4-FFF2-40B4-BE49-F238E27FC236}">
                        <a16:creationId xmlns:a16="http://schemas.microsoft.com/office/drawing/2014/main" id="{9B64A5DF-7781-4B95-82CF-FFDDC6423C46}"/>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CB5B4569-7598-45E4-AF37-9B4B83CF8E9B}"/>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4F8FDDB-0DAF-4644-B02F-AEE5E852B9B2}"/>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904E02AC-77B0-4DAE-A328-22C7C972CC9F}"/>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Rectangle 6">
                  <a:extLst>
                    <a:ext uri="{FF2B5EF4-FFF2-40B4-BE49-F238E27FC236}">
                      <a16:creationId xmlns:a16="http://schemas.microsoft.com/office/drawing/2014/main" id="{3AE086EF-F3DB-4C16-B17B-C6D46929D99E}"/>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Rectangle 7">
                  <a:extLst>
                    <a:ext uri="{FF2B5EF4-FFF2-40B4-BE49-F238E27FC236}">
                      <a16:creationId xmlns:a16="http://schemas.microsoft.com/office/drawing/2014/main" id="{D03354BB-5C37-4D7F-9F98-412CB7D94E43}"/>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Rectangle 8">
                  <a:extLst>
                    <a:ext uri="{FF2B5EF4-FFF2-40B4-BE49-F238E27FC236}">
                      <a16:creationId xmlns:a16="http://schemas.microsoft.com/office/drawing/2014/main" id="{A64AFF5B-2500-4D7E-8A56-D3933FF3EFB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A889A6-7185-42EB-A6A4-07731E564DB2}"/>
                  </a:ext>
                </a:extLst>
              </p:cNvPr>
              <p:cNvGrpSpPr/>
              <p:nvPr/>
            </p:nvGrpSpPr>
            <p:grpSpPr>
              <a:xfrm>
                <a:off x="833546" y="4054674"/>
                <a:ext cx="588530" cy="496126"/>
                <a:chOff x="493618" y="3055549"/>
                <a:chExt cx="716256" cy="603797"/>
              </a:xfrm>
            </p:grpSpPr>
            <p:grpSp>
              <p:nvGrpSpPr>
                <p:cNvPr id="75" name="Group 74">
                  <a:extLst>
                    <a:ext uri="{FF2B5EF4-FFF2-40B4-BE49-F238E27FC236}">
                      <a16:creationId xmlns:a16="http://schemas.microsoft.com/office/drawing/2014/main" id="{3FF659FC-5AE0-4A4D-A124-EB0E7A97EAC2}"/>
                    </a:ext>
                  </a:extLst>
                </p:cNvPr>
                <p:cNvGrpSpPr/>
                <p:nvPr/>
              </p:nvGrpSpPr>
              <p:grpSpPr>
                <a:xfrm>
                  <a:off x="796699" y="3403695"/>
                  <a:ext cx="413175" cy="253655"/>
                  <a:chOff x="-655566" y="3895060"/>
                  <a:chExt cx="761727" cy="430956"/>
                </a:xfrm>
              </p:grpSpPr>
              <p:grpSp>
                <p:nvGrpSpPr>
                  <p:cNvPr id="108" name="Group 107">
                    <a:extLst>
                      <a:ext uri="{FF2B5EF4-FFF2-40B4-BE49-F238E27FC236}">
                        <a16:creationId xmlns:a16="http://schemas.microsoft.com/office/drawing/2014/main" id="{934B29E9-8B95-48CE-A7B4-0BE5A330C921}"/>
                      </a:ext>
                    </a:extLst>
                  </p:cNvPr>
                  <p:cNvGrpSpPr/>
                  <p:nvPr/>
                </p:nvGrpSpPr>
                <p:grpSpPr>
                  <a:xfrm>
                    <a:off x="-655566" y="3895060"/>
                    <a:ext cx="761727" cy="430956"/>
                    <a:chOff x="10867216" y="6204939"/>
                    <a:chExt cx="791499" cy="447800"/>
                  </a:xfrm>
                </p:grpSpPr>
                <p:sp>
                  <p:nvSpPr>
                    <p:cNvPr id="117" name="Round Same Side Corner Rectangle 206">
                      <a:extLst>
                        <a:ext uri="{FF2B5EF4-FFF2-40B4-BE49-F238E27FC236}">
                          <a16:creationId xmlns:a16="http://schemas.microsoft.com/office/drawing/2014/main" id="{275A00CF-DBCC-4E0A-BE9F-EE395EE74244}"/>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2339519-F7A5-4521-BEA1-B1ECF31F6C13}"/>
                        </a:ext>
                      </a:extLst>
                    </p:cNvPr>
                    <p:cNvGrpSpPr/>
                    <p:nvPr/>
                  </p:nvGrpSpPr>
                  <p:grpSpPr>
                    <a:xfrm>
                      <a:off x="10924674" y="6204939"/>
                      <a:ext cx="676584" cy="420187"/>
                      <a:chOff x="10924674" y="6204939"/>
                      <a:chExt cx="676584" cy="420187"/>
                    </a:xfrm>
                  </p:grpSpPr>
                  <p:grpSp>
                    <p:nvGrpSpPr>
                      <p:cNvPr id="120" name="Group 119">
                        <a:extLst>
                          <a:ext uri="{FF2B5EF4-FFF2-40B4-BE49-F238E27FC236}">
                            <a16:creationId xmlns:a16="http://schemas.microsoft.com/office/drawing/2014/main" id="{3B343D5D-DE3C-44D6-9B7F-DED56B2411BF}"/>
                          </a:ext>
                        </a:extLst>
                      </p:cNvPr>
                      <p:cNvGrpSpPr/>
                      <p:nvPr/>
                    </p:nvGrpSpPr>
                    <p:grpSpPr>
                      <a:xfrm>
                        <a:off x="10924674" y="6204939"/>
                        <a:ext cx="676584" cy="406447"/>
                        <a:chOff x="15402433" y="3770727"/>
                        <a:chExt cx="3379343" cy="2030084"/>
                      </a:xfrm>
                    </p:grpSpPr>
                    <p:sp>
                      <p:nvSpPr>
                        <p:cNvPr id="122" name="Round Same Side Corner Rectangle 211">
                          <a:extLst>
                            <a:ext uri="{FF2B5EF4-FFF2-40B4-BE49-F238E27FC236}">
                              <a16:creationId xmlns:a16="http://schemas.microsoft.com/office/drawing/2014/main" id="{8F1906D8-F67B-4125-9D33-4BD3DF0F346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5AB054F-139B-43D7-B57D-1677636736F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ound Same Side Corner Rectangle 210">
                        <a:extLst>
                          <a:ext uri="{FF2B5EF4-FFF2-40B4-BE49-F238E27FC236}">
                            <a16:creationId xmlns:a16="http://schemas.microsoft.com/office/drawing/2014/main" id="{753B7E6E-F44C-406A-9130-151462E3075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ound Same Side Corner Rectangle 139">
                      <a:extLst>
                        <a:ext uri="{FF2B5EF4-FFF2-40B4-BE49-F238E27FC236}">
                          <a16:creationId xmlns:a16="http://schemas.microsoft.com/office/drawing/2014/main" id="{4DEEA65C-BD95-4337-B959-BE444218E20A}"/>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0881512-DD8D-4F44-A8BA-39169A95E73A}"/>
                      </a:ext>
                    </a:extLst>
                  </p:cNvPr>
                  <p:cNvGrpSpPr/>
                  <p:nvPr/>
                </p:nvGrpSpPr>
                <p:grpSpPr>
                  <a:xfrm>
                    <a:off x="-571796" y="3917872"/>
                    <a:ext cx="588901" cy="343249"/>
                    <a:chOff x="11780774" y="6292409"/>
                    <a:chExt cx="518383" cy="373899"/>
                  </a:xfrm>
                </p:grpSpPr>
                <p:sp>
                  <p:nvSpPr>
                    <p:cNvPr id="110" name="Rectangle 109">
                      <a:extLst>
                        <a:ext uri="{FF2B5EF4-FFF2-40B4-BE49-F238E27FC236}">
                          <a16:creationId xmlns:a16="http://schemas.microsoft.com/office/drawing/2014/main" id="{84E4F26A-D27A-476B-AC5B-70BC6FDD1001}"/>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ABAE7F4-CDAD-47AA-B9B6-83A3F6E1FAC1}"/>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C64DA487-914E-41DD-9F8D-42106DA8169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6B9CBE80-2D86-4E9E-A80A-5747F9E4F8B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203">
                      <a:extLst>
                        <a:ext uri="{FF2B5EF4-FFF2-40B4-BE49-F238E27FC236}">
                          <a16:creationId xmlns:a16="http://schemas.microsoft.com/office/drawing/2014/main" id="{19E662DB-AABF-483F-A00E-B7F1193FA5A3}"/>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ounded Rectangle 204">
                      <a:extLst>
                        <a:ext uri="{FF2B5EF4-FFF2-40B4-BE49-F238E27FC236}">
                          <a16:creationId xmlns:a16="http://schemas.microsoft.com/office/drawing/2014/main" id="{8BDDFCC7-89E3-4F41-A341-03A5352EF11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ounded Rectangle 205">
                      <a:extLst>
                        <a:ext uri="{FF2B5EF4-FFF2-40B4-BE49-F238E27FC236}">
                          <a16:creationId xmlns:a16="http://schemas.microsoft.com/office/drawing/2014/main" id="{AEA14564-4D4E-4681-A21E-CFE08CC65E73}"/>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1CD2AF38-00C9-40E4-93AA-126D65D2A488}"/>
                    </a:ext>
                  </a:extLst>
                </p:cNvPr>
                <p:cNvGrpSpPr/>
                <p:nvPr/>
              </p:nvGrpSpPr>
              <p:grpSpPr>
                <a:xfrm>
                  <a:off x="959876" y="3055549"/>
                  <a:ext cx="217476" cy="328226"/>
                  <a:chOff x="-296232" y="3492549"/>
                  <a:chExt cx="211588" cy="319338"/>
                </a:xfrm>
              </p:grpSpPr>
              <p:sp>
                <p:nvSpPr>
                  <p:cNvPr id="98" name="Rounded Rectangle 182">
                    <a:extLst>
                      <a:ext uri="{FF2B5EF4-FFF2-40B4-BE49-F238E27FC236}">
                        <a16:creationId xmlns:a16="http://schemas.microsoft.com/office/drawing/2014/main" id="{353CA0AA-F920-4D16-B820-957EE504DA56}"/>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72BF7F0F-D1EF-41A3-BFFA-DC1E08744E4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ounded Rectangle 184">
                    <a:extLst>
                      <a:ext uri="{FF2B5EF4-FFF2-40B4-BE49-F238E27FC236}">
                        <a16:creationId xmlns:a16="http://schemas.microsoft.com/office/drawing/2014/main" id="{B38B489C-6AA9-4E3A-9005-8C7B03348AF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01" name="Group 100">
                    <a:extLst>
                      <a:ext uri="{FF2B5EF4-FFF2-40B4-BE49-F238E27FC236}">
                        <a16:creationId xmlns:a16="http://schemas.microsoft.com/office/drawing/2014/main" id="{0F0D0D70-7A5E-4B49-A635-DEDE470B911A}"/>
                      </a:ext>
                    </a:extLst>
                  </p:cNvPr>
                  <p:cNvGrpSpPr/>
                  <p:nvPr/>
                </p:nvGrpSpPr>
                <p:grpSpPr>
                  <a:xfrm>
                    <a:off x="-267082" y="3531358"/>
                    <a:ext cx="152122" cy="225695"/>
                    <a:chOff x="11279466" y="5630123"/>
                    <a:chExt cx="137117" cy="225695"/>
                  </a:xfrm>
                </p:grpSpPr>
                <p:sp>
                  <p:nvSpPr>
                    <p:cNvPr id="102" name="Rectangle 101">
                      <a:extLst>
                        <a:ext uri="{FF2B5EF4-FFF2-40B4-BE49-F238E27FC236}">
                          <a16:creationId xmlns:a16="http://schemas.microsoft.com/office/drawing/2014/main" id="{6CCD337D-96FE-4EF5-A555-FFA1B14533F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7721484-E55D-4950-A016-21E55EEA65AE}"/>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95">
                      <a:extLst>
                        <a:ext uri="{FF2B5EF4-FFF2-40B4-BE49-F238E27FC236}">
                          <a16:creationId xmlns:a16="http://schemas.microsoft.com/office/drawing/2014/main" id="{1EEB711B-CFD5-4BA8-9780-C75A114A7FC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96">
                      <a:extLst>
                        <a:ext uri="{FF2B5EF4-FFF2-40B4-BE49-F238E27FC236}">
                          <a16:creationId xmlns:a16="http://schemas.microsoft.com/office/drawing/2014/main" id="{33E5137D-AF6D-4992-9D3C-F36A5974861C}"/>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ounded Rectangle 197">
                      <a:extLst>
                        <a:ext uri="{FF2B5EF4-FFF2-40B4-BE49-F238E27FC236}">
                          <a16:creationId xmlns:a16="http://schemas.microsoft.com/office/drawing/2014/main" id="{A40226AD-2E59-4F78-A33C-65EB2F67468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98">
                      <a:extLst>
                        <a:ext uri="{FF2B5EF4-FFF2-40B4-BE49-F238E27FC236}">
                          <a16:creationId xmlns:a16="http://schemas.microsoft.com/office/drawing/2014/main" id="{8446E43C-FA11-47E4-AFC6-C2A0F1421E1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ACD4AA61-1250-4DD4-9415-3AA186F44192}"/>
                    </a:ext>
                  </a:extLst>
                </p:cNvPr>
                <p:cNvGrpSpPr/>
                <p:nvPr/>
              </p:nvGrpSpPr>
              <p:grpSpPr>
                <a:xfrm>
                  <a:off x="505834" y="3069727"/>
                  <a:ext cx="408640" cy="294744"/>
                  <a:chOff x="505834" y="3069727"/>
                  <a:chExt cx="408640" cy="294744"/>
                </a:xfrm>
              </p:grpSpPr>
              <p:sp>
                <p:nvSpPr>
                  <p:cNvPr id="91" name="Rectangle 90">
                    <a:extLst>
                      <a:ext uri="{FF2B5EF4-FFF2-40B4-BE49-F238E27FC236}">
                        <a16:creationId xmlns:a16="http://schemas.microsoft.com/office/drawing/2014/main" id="{9945BB36-3489-40EC-8247-DDF97DA0362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9F31B47F-F9E9-44FD-B1EB-20833FDE52ED}"/>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D843CC2-2E08-495A-9826-1E59A816AC29}"/>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7DDFF54-4F49-4234-A877-D87D1BF1BBD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176">
                    <a:extLst>
                      <a:ext uri="{FF2B5EF4-FFF2-40B4-BE49-F238E27FC236}">
                        <a16:creationId xmlns:a16="http://schemas.microsoft.com/office/drawing/2014/main" id="{7C3FA5C8-DEA2-4713-8780-72F945F4B01F}"/>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177">
                    <a:extLst>
                      <a:ext uri="{FF2B5EF4-FFF2-40B4-BE49-F238E27FC236}">
                        <a16:creationId xmlns:a16="http://schemas.microsoft.com/office/drawing/2014/main" id="{3DC9982D-972B-4F58-A1AA-309CD605D51E}"/>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ounded Rectangle 178">
                    <a:extLst>
                      <a:ext uri="{FF2B5EF4-FFF2-40B4-BE49-F238E27FC236}">
                        <a16:creationId xmlns:a16="http://schemas.microsoft.com/office/drawing/2014/main" id="{1CCB6636-2F46-46C1-ADA5-048086ED92D8}"/>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179">
                  <a:extLst>
                    <a:ext uri="{FF2B5EF4-FFF2-40B4-BE49-F238E27FC236}">
                      <a16:creationId xmlns:a16="http://schemas.microsoft.com/office/drawing/2014/main" id="{D6CD3A83-3EB5-4D43-A721-B518AC255294}"/>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88ADFDCF-7E99-477A-9B32-EE0E746947C2}"/>
                    </a:ext>
                  </a:extLst>
                </p:cNvPr>
                <p:cNvGrpSpPr/>
                <p:nvPr/>
              </p:nvGrpSpPr>
              <p:grpSpPr>
                <a:xfrm>
                  <a:off x="501923" y="3414781"/>
                  <a:ext cx="268776" cy="244565"/>
                  <a:chOff x="501923" y="3414781"/>
                  <a:chExt cx="268776" cy="244565"/>
                </a:xfrm>
              </p:grpSpPr>
              <p:sp>
                <p:nvSpPr>
                  <p:cNvPr id="80" name="Rounded Rectangle 182">
                    <a:extLst>
                      <a:ext uri="{FF2B5EF4-FFF2-40B4-BE49-F238E27FC236}">
                        <a16:creationId xmlns:a16="http://schemas.microsoft.com/office/drawing/2014/main" id="{38A7DB43-54B8-4D4B-89D3-1401F2CCD557}"/>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43A0F126-2481-4026-A382-75184F3C350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ounded Rectangle 184">
                    <a:extLst>
                      <a:ext uri="{FF2B5EF4-FFF2-40B4-BE49-F238E27FC236}">
                        <a16:creationId xmlns:a16="http://schemas.microsoft.com/office/drawing/2014/main" id="{044838B8-D535-4C44-9215-5489429F9D0F}"/>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83" name="Group 82">
                    <a:extLst>
                      <a:ext uri="{FF2B5EF4-FFF2-40B4-BE49-F238E27FC236}">
                        <a16:creationId xmlns:a16="http://schemas.microsoft.com/office/drawing/2014/main" id="{BFE66E00-6812-4D33-B349-74E39AB8A667}"/>
                      </a:ext>
                    </a:extLst>
                  </p:cNvPr>
                  <p:cNvGrpSpPr/>
                  <p:nvPr/>
                </p:nvGrpSpPr>
                <p:grpSpPr>
                  <a:xfrm>
                    <a:off x="518311" y="3459175"/>
                    <a:ext cx="235999" cy="157484"/>
                    <a:chOff x="505834" y="3069727"/>
                    <a:chExt cx="408640" cy="294744"/>
                  </a:xfrm>
                </p:grpSpPr>
                <p:sp>
                  <p:nvSpPr>
                    <p:cNvPr id="84" name="Rectangle 83">
                      <a:extLst>
                        <a:ext uri="{FF2B5EF4-FFF2-40B4-BE49-F238E27FC236}">
                          <a16:creationId xmlns:a16="http://schemas.microsoft.com/office/drawing/2014/main" id="{92D33903-4F52-4173-8A17-38EC8B40DFF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F137C5A-2B27-4186-A98B-84BCA28A28F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1040CB-8DE4-4BA4-A3AE-A29AEF800E1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A4FB2EE-BBD3-4C38-A87B-667C25FD3DE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176">
                      <a:extLst>
                        <a:ext uri="{FF2B5EF4-FFF2-40B4-BE49-F238E27FC236}">
                          <a16:creationId xmlns:a16="http://schemas.microsoft.com/office/drawing/2014/main" id="{D2E855E7-DAD0-452B-AE22-F91834686A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177">
                      <a:extLst>
                        <a:ext uri="{FF2B5EF4-FFF2-40B4-BE49-F238E27FC236}">
                          <a16:creationId xmlns:a16="http://schemas.microsoft.com/office/drawing/2014/main" id="{38F91E08-F731-4D18-9680-4A42C3224DC1}"/>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178">
                      <a:extLst>
                        <a:ext uri="{FF2B5EF4-FFF2-40B4-BE49-F238E27FC236}">
                          <a16:creationId xmlns:a16="http://schemas.microsoft.com/office/drawing/2014/main" id="{0E2E8C9B-208E-4C1F-B548-8B25A908E712}"/>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133" name="Group 132">
            <a:extLst>
              <a:ext uri="{FF2B5EF4-FFF2-40B4-BE49-F238E27FC236}">
                <a16:creationId xmlns:a16="http://schemas.microsoft.com/office/drawing/2014/main" id="{4C277BFE-17D6-4B62-B59A-58125029FD2A}"/>
              </a:ext>
            </a:extLst>
          </p:cNvPr>
          <p:cNvGrpSpPr/>
          <p:nvPr userDrawn="1"/>
        </p:nvGrpSpPr>
        <p:grpSpPr>
          <a:xfrm>
            <a:off x="44538" y="2331675"/>
            <a:ext cx="1475072" cy="726137"/>
            <a:chOff x="-36576" y="2104220"/>
            <a:chExt cx="1475072" cy="726138"/>
          </a:xfrm>
        </p:grpSpPr>
        <p:sp>
          <p:nvSpPr>
            <p:cNvPr id="134" name="TextBox 133">
              <a:extLst>
                <a:ext uri="{FF2B5EF4-FFF2-40B4-BE49-F238E27FC236}">
                  <a16:creationId xmlns:a16="http://schemas.microsoft.com/office/drawing/2014/main" id="{456A2FB8-5984-47FA-9591-42F6084B50DB}"/>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LOGS, FILES AND MEDIA</a:t>
              </a:r>
              <a:br>
                <a:rPr lang="en-US" sz="900"/>
              </a:br>
              <a:r>
                <a:rPr lang="en-US" sz="900"/>
                <a:t>(UNSTRUCTURED)</a:t>
              </a:r>
            </a:p>
          </p:txBody>
        </p:sp>
        <p:grpSp>
          <p:nvGrpSpPr>
            <p:cNvPr id="135" name="Group 134">
              <a:extLst>
                <a:ext uri="{FF2B5EF4-FFF2-40B4-BE49-F238E27FC236}">
                  <a16:creationId xmlns:a16="http://schemas.microsoft.com/office/drawing/2014/main" id="{F95B2E3F-C483-467C-8824-F8115AE87F00}"/>
                </a:ext>
              </a:extLst>
            </p:cNvPr>
            <p:cNvGrpSpPr/>
            <p:nvPr/>
          </p:nvGrpSpPr>
          <p:grpSpPr>
            <a:xfrm>
              <a:off x="130992" y="2104220"/>
              <a:ext cx="1139936" cy="311980"/>
              <a:chOff x="149010" y="2104220"/>
              <a:chExt cx="1139936" cy="311980"/>
            </a:xfrm>
          </p:grpSpPr>
          <p:pic>
            <p:nvPicPr>
              <p:cNvPr id="136" name="Graphic 135">
                <a:extLst>
                  <a:ext uri="{FF2B5EF4-FFF2-40B4-BE49-F238E27FC236}">
                    <a16:creationId xmlns:a16="http://schemas.microsoft.com/office/drawing/2014/main" id="{DCF3282B-AE9E-445D-B109-B07C17E01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137" name="Freeform: Shape 136">
                <a:extLst>
                  <a:ext uri="{FF2B5EF4-FFF2-40B4-BE49-F238E27FC236}">
                    <a16:creationId xmlns:a16="http://schemas.microsoft.com/office/drawing/2014/main" id="{CCA33D2D-BA3C-4DF1-B452-9BFB76DA1EFD}"/>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r</a:t>
                </a:r>
              </a:p>
            </p:txBody>
          </p:sp>
          <p:pic>
            <p:nvPicPr>
              <p:cNvPr id="138" name="Picture 137">
                <a:extLst>
                  <a:ext uri="{FF2B5EF4-FFF2-40B4-BE49-F238E27FC236}">
                    <a16:creationId xmlns:a16="http://schemas.microsoft.com/office/drawing/2014/main" id="{DE814ACC-7A86-4184-BD3D-8947E67B5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26296263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10.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image" Target="../media/image23.pn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4.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3" r:id="rId23"/>
    <p:sldLayoutId id="2147484564" r:id="rId24"/>
    <p:sldLayoutId id="2147484566" r:id="rId25"/>
    <p:sldLayoutId id="2147484567" r:id="rId26"/>
    <p:sldLayoutId id="2147484568" r:id="rId27"/>
    <p:sldLayoutId id="2147484569" r:id="rId28"/>
    <p:sldLayoutId id="2147484570" r:id="rId29"/>
    <p:sldLayoutId id="2147484572" r:id="rId30"/>
    <p:sldLayoutId id="2147484573" r:id="rId31"/>
    <p:sldLayoutId id="2147484574" r:id="rId32"/>
    <p:sldLayoutId id="2147484575" r:id="rId33"/>
    <p:sldLayoutId id="2147484576" r:id="rId34"/>
    <p:sldLayoutId id="2147484577" r:id="rId3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99929055"/>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1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6.png"/><Relationship Id="rId3" Type="http://schemas.openxmlformats.org/officeDocument/2006/relationships/image" Target="../media/image72.png"/><Relationship Id="rId21" Type="http://schemas.openxmlformats.org/officeDocument/2006/relationships/image" Target="../media/image88.png"/><Relationship Id="rId34" Type="http://schemas.openxmlformats.org/officeDocument/2006/relationships/image" Target="../media/image101.png"/><Relationship Id="rId7" Type="http://schemas.openxmlformats.org/officeDocument/2006/relationships/image" Target="../media/image76.png"/><Relationship Id="rId12" Type="http://schemas.openxmlformats.org/officeDocument/2006/relationships/hyperlink" Target="http://www.asd.gov.au/infosec/irap/index.htm" TargetMode="External"/><Relationship Id="rId17" Type="http://schemas.openxmlformats.org/officeDocument/2006/relationships/image" Target="../media/image84.jpeg"/><Relationship Id="rId25" Type="http://schemas.openxmlformats.org/officeDocument/2006/relationships/image" Target="../media/image92.jpeg"/><Relationship Id="rId33" Type="http://schemas.openxmlformats.org/officeDocument/2006/relationships/image" Target="../media/image100.jpeg"/><Relationship Id="rId38" Type="http://schemas.openxmlformats.org/officeDocument/2006/relationships/image" Target="../media/image105.png"/><Relationship Id="rId2" Type="http://schemas.openxmlformats.org/officeDocument/2006/relationships/notesSlide" Target="../notesSlides/notesSlide12.xml"/><Relationship Id="rId16" Type="http://schemas.openxmlformats.org/officeDocument/2006/relationships/image" Target="../media/image83.jpe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5" Type="http://schemas.openxmlformats.org/officeDocument/2006/relationships/image" Target="../media/image74.jpeg"/><Relationship Id="rId15" Type="http://schemas.openxmlformats.org/officeDocument/2006/relationships/image" Target="../media/image82.jpeg"/><Relationship Id="rId23" Type="http://schemas.openxmlformats.org/officeDocument/2006/relationships/image" Target="../media/image90.jpeg"/><Relationship Id="rId28" Type="http://schemas.openxmlformats.org/officeDocument/2006/relationships/image" Target="../media/image95.jpeg"/><Relationship Id="rId36" Type="http://schemas.openxmlformats.org/officeDocument/2006/relationships/image" Target="../media/image103.jpeg"/><Relationship Id="rId10" Type="http://schemas.openxmlformats.org/officeDocument/2006/relationships/image" Target="../media/image79.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hyperlink" Target="https://www.fisc.or.jp/" TargetMode="External"/><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09.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16.xml"/><Relationship Id="rId7" Type="http://schemas.openxmlformats.org/officeDocument/2006/relationships/image" Target="../media/image113.png"/><Relationship Id="rId2" Type="http://schemas.openxmlformats.org/officeDocument/2006/relationships/slideLayout" Target="../slideLayouts/slideLayout78.xml"/><Relationship Id="rId1" Type="http://schemas.openxmlformats.org/officeDocument/2006/relationships/tags" Target="../tags/tag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17.jpeg"/><Relationship Id="rId18" Type="http://schemas.openxmlformats.org/officeDocument/2006/relationships/image" Target="../media/image12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16.jpeg"/><Relationship Id="rId17" Type="http://schemas.openxmlformats.org/officeDocument/2006/relationships/image" Target="../media/image121.jpeg"/><Relationship Id="rId2" Type="http://schemas.openxmlformats.org/officeDocument/2006/relationships/tags" Target="../tags/tag3.xml"/><Relationship Id="rId16" Type="http://schemas.openxmlformats.org/officeDocument/2006/relationships/image" Target="../media/image120.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15.jpeg"/><Relationship Id="rId5" Type="http://schemas.openxmlformats.org/officeDocument/2006/relationships/tags" Target="../tags/tag6.xml"/><Relationship Id="rId15" Type="http://schemas.openxmlformats.org/officeDocument/2006/relationships/image" Target="../media/image119.jpeg"/><Relationship Id="rId10" Type="http://schemas.openxmlformats.org/officeDocument/2006/relationships/notesSlide" Target="../notesSlides/notesSlide17.xml"/><Relationship Id="rId4" Type="http://schemas.openxmlformats.org/officeDocument/2006/relationships/tags" Target="../tags/tag5.xml"/><Relationship Id="rId9" Type="http://schemas.openxmlformats.org/officeDocument/2006/relationships/slideLayout" Target="../slideLayouts/slideLayout79.xml"/><Relationship Id="rId14" Type="http://schemas.openxmlformats.org/officeDocument/2006/relationships/image" Target="../media/image1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28.png"/><Relationship Id="rId3" Type="http://schemas.openxmlformats.org/officeDocument/2006/relationships/notesSlide" Target="../notesSlides/notesSlide18.xml"/><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27.svg"/><Relationship Id="rId2" Type="http://schemas.openxmlformats.org/officeDocument/2006/relationships/slideLayout" Target="../slideLayouts/slideLayout80.xml"/><Relationship Id="rId16" Type="http://schemas.openxmlformats.org/officeDocument/2006/relationships/image" Target="../media/image26.png"/><Relationship Id="rId1" Type="http://schemas.openxmlformats.org/officeDocument/2006/relationships/tags" Target="../tags/tag10.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svg"/></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3.png"/><Relationship Id="rId18" Type="http://schemas.openxmlformats.org/officeDocument/2006/relationships/image" Target="../media/image148.jpeg"/><Relationship Id="rId3" Type="http://schemas.openxmlformats.org/officeDocument/2006/relationships/image" Target="../media/image135.emf"/><Relationship Id="rId21" Type="http://schemas.openxmlformats.org/officeDocument/2006/relationships/image" Target="../media/image151.svg"/><Relationship Id="rId7" Type="http://schemas.openxmlformats.org/officeDocument/2006/relationships/image" Target="../media/image128.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notesSlide" Target="../notesSlides/notesSlide19.xml"/><Relationship Id="rId16" Type="http://schemas.openxmlformats.org/officeDocument/2006/relationships/image" Target="../media/image146.jpeg"/><Relationship Id="rId20" Type="http://schemas.openxmlformats.org/officeDocument/2006/relationships/image" Target="../media/image150.png"/><Relationship Id="rId1" Type="http://schemas.openxmlformats.org/officeDocument/2006/relationships/slideLayout" Target="../slideLayouts/slideLayout80.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137.emf"/><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6.png"/><Relationship Id="rId9" Type="http://schemas.openxmlformats.org/officeDocument/2006/relationships/image" Target="../media/image139.png"/><Relationship Id="rId14" Type="http://schemas.openxmlformats.org/officeDocument/2006/relationships/image" Target="../media/image1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1.svg"/><Relationship Id="rId26" Type="http://schemas.openxmlformats.org/officeDocument/2006/relationships/image" Target="../media/image126.png"/><Relationship Id="rId3" Type="http://schemas.openxmlformats.org/officeDocument/2006/relationships/image" Target="../media/image142.png"/><Relationship Id="rId21" Type="http://schemas.openxmlformats.org/officeDocument/2006/relationships/image" Target="../media/image127.png"/><Relationship Id="rId7" Type="http://schemas.openxmlformats.org/officeDocument/2006/relationships/image" Target="../media/image137.emf"/><Relationship Id="rId12" Type="http://schemas.openxmlformats.org/officeDocument/2006/relationships/image" Target="../media/image141.png"/><Relationship Id="rId17" Type="http://schemas.openxmlformats.org/officeDocument/2006/relationships/image" Target="../media/image150.png"/><Relationship Id="rId25" Type="http://schemas.openxmlformats.org/officeDocument/2006/relationships/image" Target="../media/image125.png"/><Relationship Id="rId33" Type="http://schemas.openxmlformats.org/officeDocument/2006/relationships/image" Target="../media/image129.png"/><Relationship Id="rId2" Type="http://schemas.openxmlformats.org/officeDocument/2006/relationships/notesSlide" Target="../notesSlides/notesSlide20.xml"/><Relationship Id="rId16" Type="http://schemas.openxmlformats.org/officeDocument/2006/relationships/image" Target="../media/image144.png"/><Relationship Id="rId20" Type="http://schemas.openxmlformats.org/officeDocument/2006/relationships/image" Target="../media/image128.png"/><Relationship Id="rId29" Type="http://schemas.openxmlformats.org/officeDocument/2006/relationships/image" Target="../media/image134.png"/><Relationship Id="rId1" Type="http://schemas.openxmlformats.org/officeDocument/2006/relationships/slideLayout" Target="../slideLayouts/slideLayout73.xml"/><Relationship Id="rId6" Type="http://schemas.openxmlformats.org/officeDocument/2006/relationships/image" Target="../media/image28.png"/><Relationship Id="rId11" Type="http://schemas.openxmlformats.org/officeDocument/2006/relationships/image" Target="../media/image149.png"/><Relationship Id="rId24" Type="http://schemas.openxmlformats.org/officeDocument/2006/relationships/image" Target="../media/image124.png"/><Relationship Id="rId32" Type="http://schemas.openxmlformats.org/officeDocument/2006/relationships/image" Target="../media/image133.svg"/><Relationship Id="rId5" Type="http://schemas.openxmlformats.org/officeDocument/2006/relationships/image" Target="../media/image27.svg"/><Relationship Id="rId15" Type="http://schemas.openxmlformats.org/officeDocument/2006/relationships/image" Target="../media/image143.png"/><Relationship Id="rId23" Type="http://schemas.openxmlformats.org/officeDocument/2006/relationships/image" Target="../media/image123.png"/><Relationship Id="rId28" Type="http://schemas.openxmlformats.org/officeDocument/2006/relationships/image" Target="../media/image136.png"/><Relationship Id="rId10" Type="http://schemas.openxmlformats.org/officeDocument/2006/relationships/image" Target="../media/image148.jpeg"/><Relationship Id="rId19" Type="http://schemas.openxmlformats.org/officeDocument/2006/relationships/image" Target="../media/image138.png"/><Relationship Id="rId31" Type="http://schemas.openxmlformats.org/officeDocument/2006/relationships/image" Target="../media/image132.png"/><Relationship Id="rId4" Type="http://schemas.openxmlformats.org/officeDocument/2006/relationships/image" Target="../media/image26.png"/><Relationship Id="rId9" Type="http://schemas.openxmlformats.org/officeDocument/2006/relationships/image" Target="../media/image147.png"/><Relationship Id="rId14" Type="http://schemas.openxmlformats.org/officeDocument/2006/relationships/image" Target="../media/image146.jpeg"/><Relationship Id="rId22" Type="http://schemas.openxmlformats.org/officeDocument/2006/relationships/image" Target="../media/image139.png"/><Relationship Id="rId27" Type="http://schemas.openxmlformats.org/officeDocument/2006/relationships/image" Target="../media/image135.emf"/><Relationship Id="rId30" Type="http://schemas.openxmlformats.org/officeDocument/2006/relationships/image" Target="../media/image1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0.xml"/><Relationship Id="rId5" Type="http://schemas.openxmlformats.org/officeDocument/2006/relationships/image" Target="../media/image126.png"/><Relationship Id="rId4" Type="http://schemas.openxmlformats.org/officeDocument/2006/relationships/image" Target="../media/image1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0.xml"/><Relationship Id="rId1" Type="http://schemas.openxmlformats.org/officeDocument/2006/relationships/tags" Target="../tags/tag1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0.xml"/><Relationship Id="rId1" Type="http://schemas.openxmlformats.org/officeDocument/2006/relationships/tags" Target="../tags/tag12.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0.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0.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0.xml"/><Relationship Id="rId1" Type="http://schemas.openxmlformats.org/officeDocument/2006/relationships/tags" Target="../tags/tag15.xml"/></Relationships>
</file>

<file path=ppt/slides/_rels/slide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8.png"/><Relationship Id="rId1" Type="http://schemas.openxmlformats.org/officeDocument/2006/relationships/slideLayout" Target="../slideLayouts/slideLayout80.xml"/><Relationship Id="rId5" Type="http://schemas.openxmlformats.org/officeDocument/2006/relationships/image" Target="../media/image139.png"/><Relationship Id="rId4" Type="http://schemas.openxmlformats.org/officeDocument/2006/relationships/image" Target="../media/image1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0.xml"/><Relationship Id="rId1" Type="http://schemas.openxmlformats.org/officeDocument/2006/relationships/tags" Target="../tags/tag16.xml"/><Relationship Id="rId4" Type="http://schemas.openxmlformats.org/officeDocument/2006/relationships/hyperlink" Target="https://docs.microsoft.com/azure/storage/common/storage-redundancy"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0.xml"/><Relationship Id="rId1" Type="http://schemas.openxmlformats.org/officeDocument/2006/relationships/tags" Target="../tags/tag17.xml"/></Relationships>
</file>

<file path=ppt/slides/_rels/slide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0.png"/><Relationship Id="rId1" Type="http://schemas.openxmlformats.org/officeDocument/2006/relationships/slideLayout" Target="../slideLayouts/slideLayout80.xml"/><Relationship Id="rId5" Type="http://schemas.openxmlformats.org/officeDocument/2006/relationships/image" Target="../media/image149.png"/><Relationship Id="rId4" Type="http://schemas.openxmlformats.org/officeDocument/2006/relationships/image" Target="../media/image148.jpeg"/></Relationships>
</file>

<file path=ppt/slides/_rels/slide3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29.xml"/><Relationship Id="rId1" Type="http://schemas.openxmlformats.org/officeDocument/2006/relationships/slideLayout" Target="../slideLayouts/slideLayout8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8.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30.xml"/><Relationship Id="rId1" Type="http://schemas.openxmlformats.org/officeDocument/2006/relationships/slideLayout" Target="../slideLayouts/slideLayout81.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png"/></Relationships>
</file>

<file path=ppt/slides/_rels/slide3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8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8.xml"/></Relationships>
</file>

<file path=ppt/slides/_rels/slide41.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3.xml"/><Relationship Id="rId1" Type="http://schemas.openxmlformats.org/officeDocument/2006/relationships/slideLayout" Target="../slideLayouts/slideLayout86.xml"/><Relationship Id="rId4" Type="http://schemas.openxmlformats.org/officeDocument/2006/relationships/image" Target="../media/image171.png"/></Relationships>
</file>

<file path=ppt/slides/_rels/slide42.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notesSlide" Target="../notesSlides/notesSlide34.xml"/><Relationship Id="rId1" Type="http://schemas.openxmlformats.org/officeDocument/2006/relationships/slideLayout" Target="../slideLayouts/slideLayout86.xml"/><Relationship Id="rId4" Type="http://schemas.openxmlformats.org/officeDocument/2006/relationships/image" Target="../media/image172.png"/></Relationships>
</file>

<file path=ppt/slides/_rels/slide4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s://docs.microsoft.com/en-us/azure/hdinsight/hdinsight-apache-kafka-spark-structured-streaming" TargetMode="External"/><Relationship Id="rId7" Type="http://schemas.openxmlformats.org/officeDocument/2006/relationships/image" Target="../media/image175.png"/><Relationship Id="rId2" Type="http://schemas.openxmlformats.org/officeDocument/2006/relationships/notesSlide" Target="../notesSlides/notesSlide35.xml"/><Relationship Id="rId1" Type="http://schemas.openxmlformats.org/officeDocument/2006/relationships/slideLayout" Target="../slideLayouts/slideLayout86.xml"/><Relationship Id="rId6" Type="http://schemas.openxmlformats.org/officeDocument/2006/relationships/image" Target="../media/image174.jpe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hyperlink" Target="https://docs.microsoft.com/en-us/azure/hdinsight/hdinsight-apache-storm-with-kafka" TargetMode="External"/><Relationship Id="rId9" Type="http://schemas.openxmlformats.org/officeDocument/2006/relationships/image" Target="../media/image177.png"/></Relationships>
</file>

<file path=ppt/slides/_rels/slide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6.xml"/><Relationship Id="rId1" Type="http://schemas.openxmlformats.org/officeDocument/2006/relationships/slideLayout" Target="../slideLayouts/slideLayout87.xml"/></Relationships>
</file>

<file path=ppt/slides/_rels/slide45.xml.rels><?xml version="1.0" encoding="UTF-8" standalone="yes"?>
<Relationships xmlns="http://schemas.openxmlformats.org/package/2006/relationships"><Relationship Id="rId3" Type="http://schemas.openxmlformats.org/officeDocument/2006/relationships/hyperlink" Target="https://cwiki.apache.org/confluence/display/KAFKA/Powered+By" TargetMode="External"/><Relationship Id="rId2" Type="http://schemas.openxmlformats.org/officeDocument/2006/relationships/notesSlide" Target="../notesSlides/notesSlide37.xml"/><Relationship Id="rId1" Type="http://schemas.openxmlformats.org/officeDocument/2006/relationships/slideLayout" Target="../slideLayouts/slideLayout87.xml"/><Relationship Id="rId6" Type="http://schemas.openxmlformats.org/officeDocument/2006/relationships/hyperlink" Target="https://cwiki.apache.org/confluence/display/KAFKA/Ecosystem" TargetMode="External"/><Relationship Id="rId5" Type="http://schemas.openxmlformats.org/officeDocument/2006/relationships/hyperlink" Target="http://kafka.apache.org/documentation#connect" TargetMode="External"/><Relationship Id="rId4" Type="http://schemas.openxmlformats.org/officeDocument/2006/relationships/hyperlink" Target="https://www.confluent.io/blog/apache-kafka-hits-1-1-trillion-messages-per-day-joins-the-4-comma-club/"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8.xml"/></Relationships>
</file>

<file path=ppt/slides/_rels/slide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9.xml"/><Relationship Id="rId1" Type="http://schemas.openxmlformats.org/officeDocument/2006/relationships/slideLayout" Target="../slideLayouts/slideLayout86.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notesSlide" Target="../notesSlides/notesSlide40.xml"/><Relationship Id="rId1" Type="http://schemas.openxmlformats.org/officeDocument/2006/relationships/slideLayout" Target="../slideLayouts/slideLayout86.xml"/><Relationship Id="rId4" Type="http://schemas.openxmlformats.org/officeDocument/2006/relationships/image" Target="../media/image18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8.xml"/></Relationships>
</file>

<file path=ppt/slides/_rels/slide51.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notesSlide" Target="../notesSlides/notesSlide43.xml"/><Relationship Id="rId1" Type="http://schemas.openxmlformats.org/officeDocument/2006/relationships/slideLayout" Target="../slideLayouts/slideLayout87.xml"/><Relationship Id="rId4" Type="http://schemas.openxmlformats.org/officeDocument/2006/relationships/image" Target="../media/image181.png"/></Relationships>
</file>

<file path=ppt/slides/_rels/slide52.xml.rels><?xml version="1.0" encoding="UTF-8" standalone="yes"?>
<Relationships xmlns="http://schemas.openxmlformats.org/package/2006/relationships"><Relationship Id="rId8" Type="http://schemas.openxmlformats.org/officeDocument/2006/relationships/hyperlink" Target="https://docs.microsoft.com/en-us/azure/iot-hub/iot-hub-devguide-device-twins" TargetMode="External"/><Relationship Id="rId3" Type="http://schemas.openxmlformats.org/officeDocument/2006/relationships/image" Target="../media/image163.png"/><Relationship Id="rId7" Type="http://schemas.openxmlformats.org/officeDocument/2006/relationships/image" Target="../media/image185.png"/><Relationship Id="rId2" Type="http://schemas.openxmlformats.org/officeDocument/2006/relationships/notesSlide" Target="../notesSlides/notesSlide44.xml"/><Relationship Id="rId1" Type="http://schemas.openxmlformats.org/officeDocument/2006/relationships/slideLayout" Target="../slideLayouts/slideLayout8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86.png"/></Relationships>
</file>

<file path=ppt/slides/_rels/slide5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6.xml"/><Relationship Id="rId1" Type="http://schemas.openxmlformats.org/officeDocument/2006/relationships/slideLayout" Target="../slideLayouts/slideLayout87.xml"/><Relationship Id="rId4" Type="http://schemas.openxmlformats.org/officeDocument/2006/relationships/hyperlink" Target="https://docs.microsoft.com/en-us/azure/iot-hub/iot-hub-devguide-endpoint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7.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azure/iot-hub/iot-hub-devguide-device-twins" TargetMode="External"/><Relationship Id="rId2" Type="http://schemas.openxmlformats.org/officeDocument/2006/relationships/notesSlide" Target="../notesSlides/notesSlide48.xml"/><Relationship Id="rId1" Type="http://schemas.openxmlformats.org/officeDocument/2006/relationships/slideLayout" Target="../slideLayouts/slideLayout87.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49.xml"/><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50.xml"/><Relationship Id="rId1" Type="http://schemas.openxmlformats.org/officeDocument/2006/relationships/slideLayout" Target="../slideLayouts/slideLayout80.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png"/><Relationship Id="rId1" Type="http://schemas.openxmlformats.org/officeDocument/2006/relationships/slideLayout" Target="../slideLayouts/slideLayout80.xml"/><Relationship Id="rId5" Type="http://schemas.openxmlformats.org/officeDocument/2006/relationships/image" Target="../media/image146.jpeg"/><Relationship Id="rId4" Type="http://schemas.openxmlformats.org/officeDocument/2006/relationships/image" Target="../media/image1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92.png"/><Relationship Id="rId2" Type="http://schemas.openxmlformats.org/officeDocument/2006/relationships/notesSlide" Target="../notesSlides/notesSlide51.xml"/><Relationship Id="rId1" Type="http://schemas.openxmlformats.org/officeDocument/2006/relationships/slideLayout" Target="../slideLayouts/slideLayout81.xml"/><Relationship Id="rId6" Type="http://schemas.openxmlformats.org/officeDocument/2006/relationships/image" Target="../media/image191.jpeg"/><Relationship Id="rId5" Type="http://schemas.openxmlformats.org/officeDocument/2006/relationships/image" Target="../media/image190.png"/><Relationship Id="rId4" Type="http://schemas.openxmlformats.org/officeDocument/2006/relationships/image" Target="../media/image189.png"/></Relationships>
</file>

<file path=ppt/slides/_rels/slide61.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52.xml"/><Relationship Id="rId1" Type="http://schemas.openxmlformats.org/officeDocument/2006/relationships/slideLayout" Target="../slideLayouts/slideLayout81.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8.xml"/></Relationships>
</file>

<file path=ppt/slides/_rels/slide6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tags" Target="../tags/tag20.xml"/><Relationship Id="rId7" Type="http://schemas.openxmlformats.org/officeDocument/2006/relationships/image" Target="../media/image199.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98.jpeg"/><Relationship Id="rId5" Type="http://schemas.openxmlformats.org/officeDocument/2006/relationships/notesSlide" Target="../notesSlides/notesSlide54.xml"/><Relationship Id="rId4" Type="http://schemas.openxmlformats.org/officeDocument/2006/relationships/slideLayout" Target="../slideLayouts/slideLayout93.xml"/></Relationships>
</file>

<file path=ppt/slides/_rels/slide6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5.xml"/><Relationship Id="rId1" Type="http://schemas.openxmlformats.org/officeDocument/2006/relationships/slideLayout" Target="../slideLayouts/slideLayout86.xml"/><Relationship Id="rId4" Type="http://schemas.openxmlformats.org/officeDocument/2006/relationships/image" Target="../media/image202.png"/></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87.xml"/><Relationship Id="rId6" Type="http://schemas.openxmlformats.org/officeDocument/2006/relationships/image" Target="../media/image203.png"/><Relationship Id="rId5" Type="http://schemas.openxmlformats.org/officeDocument/2006/relationships/image" Target="../media/image149.png"/><Relationship Id="rId4" Type="http://schemas.openxmlformats.org/officeDocument/2006/relationships/image" Target="../media/image140.png"/></Relationships>
</file>

<file path=ppt/slides/_rels/slide66.xml.rels><?xml version="1.0" encoding="UTF-8" standalone="yes"?>
<Relationships xmlns="http://schemas.openxmlformats.org/package/2006/relationships"><Relationship Id="rId3" Type="http://schemas.openxmlformats.org/officeDocument/2006/relationships/hyperlink" Target="https://azure.microsoft.com/en-us/pricing/details/stream-analytics/" TargetMode="External"/><Relationship Id="rId2" Type="http://schemas.openxmlformats.org/officeDocument/2006/relationships/notesSlide" Target="../notesSlides/notesSlide57.xml"/><Relationship Id="rId1" Type="http://schemas.openxmlformats.org/officeDocument/2006/relationships/slideLayout" Target="../slideLayouts/slideLayout8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8.xml"/></Relationships>
</file>

<file path=ppt/slides/_rels/slide6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9.xml"/><Relationship Id="rId1" Type="http://schemas.openxmlformats.org/officeDocument/2006/relationships/slideLayout" Target="../slideLayouts/slideLayout87.xml"/></Relationships>
</file>

<file path=ppt/slides/_rels/slide69.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notesSlide" Target="../notesSlides/notesSlide60.xml"/><Relationship Id="rId1" Type="http://schemas.openxmlformats.org/officeDocument/2006/relationships/slideLayout" Target="../slideLayouts/slideLayout87.xml"/><Relationship Id="rId5" Type="http://schemas.openxmlformats.org/officeDocument/2006/relationships/image" Target="../media/image206.png"/><Relationship Id="rId4" Type="http://schemas.openxmlformats.org/officeDocument/2006/relationships/image" Target="../media/image205.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31.xml"/><Relationship Id="rId6" Type="http://schemas.openxmlformats.org/officeDocument/2006/relationships/image" Target="../media/image35.gif"/><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8.xml"/></Relationships>
</file>

<file path=ppt/slides/_rels/slide7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3.xml"/><Relationship Id="rId1" Type="http://schemas.openxmlformats.org/officeDocument/2006/relationships/slideLayout" Target="../slideLayouts/slideLayout87.xml"/><Relationship Id="rId5" Type="http://schemas.openxmlformats.org/officeDocument/2006/relationships/image" Target="../media/image209.png"/><Relationship Id="rId4" Type="http://schemas.openxmlformats.org/officeDocument/2006/relationships/image" Target="../media/image208.png"/></Relationships>
</file>

<file path=ppt/slides/_rels/slide7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4.xml"/><Relationship Id="rId1" Type="http://schemas.openxmlformats.org/officeDocument/2006/relationships/slideLayout" Target="../slideLayouts/slideLayout87.xml"/><Relationship Id="rId4" Type="http://schemas.openxmlformats.org/officeDocument/2006/relationships/image" Target="../media/image211.png"/></Relationships>
</file>

<file path=ppt/slides/_rels/slide74.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65.xml"/><Relationship Id="rId1" Type="http://schemas.openxmlformats.org/officeDocument/2006/relationships/slideLayout" Target="../slideLayouts/slideLayout87.xml"/></Relationships>
</file>

<file path=ppt/slides/_rels/slide75.xml.rels><?xml version="1.0" encoding="UTF-8" standalone="yes"?>
<Relationships xmlns="http://schemas.openxmlformats.org/package/2006/relationships"><Relationship Id="rId3" Type="http://schemas.openxmlformats.org/officeDocument/2006/relationships/hyperlink" Target="http://storm.apache.org/Powered-By.html" TargetMode="External"/><Relationship Id="rId2" Type="http://schemas.openxmlformats.org/officeDocument/2006/relationships/notesSlide" Target="../notesSlides/notesSlide66.xml"/><Relationship Id="rId1" Type="http://schemas.openxmlformats.org/officeDocument/2006/relationships/slideLayout" Target="../slideLayouts/slideLayout87.xml"/><Relationship Id="rId6" Type="http://schemas.openxmlformats.org/officeDocument/2006/relationships/hyperlink" Target="https://docs.microsoft.com/en-us/azure/hdinsight/storm/apache-storm-develop-csharp-visual-studio-topology" TargetMode="External"/><Relationship Id="rId5" Type="http://schemas.openxmlformats.org/officeDocument/2006/relationships/hyperlink" Target="http://storm.apache.org/releases/1.1.1/Trident-tutorial.html" TargetMode="External"/><Relationship Id="rId4" Type="http://schemas.openxmlformats.org/officeDocument/2006/relationships/hyperlink" Target="http://storm.apache.org/releases/2.0.0-SNAPSHOT/storm-kafka.html"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4.png"/><Relationship Id="rId1" Type="http://schemas.openxmlformats.org/officeDocument/2006/relationships/slideLayout" Target="../slideLayouts/slideLayout8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8.xml"/><Relationship Id="rId1" Type="http://schemas.openxmlformats.org/officeDocument/2006/relationships/tags" Target="../tags/tag2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0.xml"/><Relationship Id="rId1" Type="http://schemas.openxmlformats.org/officeDocument/2006/relationships/tags" Target="../tags/tag2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0.xml"/><Relationship Id="rId1" Type="http://schemas.openxmlformats.org/officeDocument/2006/relationships/tags" Target="../tags/tag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0.xml"/><Relationship Id="rId1" Type="http://schemas.openxmlformats.org/officeDocument/2006/relationships/tags" Target="../tags/tag24.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0.xml"/><Relationship Id="rId1" Type="http://schemas.openxmlformats.org/officeDocument/2006/relationships/tags" Target="../tags/tag25.xml"/></Relationships>
</file>

<file path=ppt/slides/_rels/slide8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2.xml"/><Relationship Id="rId1" Type="http://schemas.openxmlformats.org/officeDocument/2006/relationships/slideLayout" Target="../slideLayouts/slideLayout83.xml"/></Relationships>
</file>

<file path=ppt/slides/_rels/slide8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3.xml"/><Relationship Id="rId1" Type="http://schemas.openxmlformats.org/officeDocument/2006/relationships/slideLayout" Target="../slideLayouts/slideLayout81.xml"/><Relationship Id="rId4" Type="http://schemas.openxmlformats.org/officeDocument/2006/relationships/image" Target="../media/image215.png"/></Relationships>
</file>

<file path=ppt/slides/_rels/slide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80.xml"/><Relationship Id="rId5" Type="http://schemas.openxmlformats.org/officeDocument/2006/relationships/image" Target="../media/image151.svg"/><Relationship Id="rId4" Type="http://schemas.openxmlformats.org/officeDocument/2006/relationships/image" Target="../media/image15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3.xml"/></Relationships>
</file>

<file path=ppt/slides/_rels/slide87.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76.xml"/><Relationship Id="rId1" Type="http://schemas.openxmlformats.org/officeDocument/2006/relationships/slideLayout" Target="../slideLayouts/slideLayout83.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0.xml"/></Relationships>
</file>

<file path=ppt/slides/_rels/slide8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eg"/><Relationship Id="rId7" Type="http://schemas.openxmlformats.org/officeDocument/2006/relationships/image" Target="../media/image220.png"/><Relationship Id="rId2" Type="http://schemas.openxmlformats.org/officeDocument/2006/relationships/notesSlide" Target="../notesSlides/notesSlide78.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6.jpeg"/><Relationship Id="rId7" Type="http://schemas.openxmlformats.org/officeDocument/2006/relationships/image" Target="../media/image221.png"/><Relationship Id="rId2" Type="http://schemas.openxmlformats.org/officeDocument/2006/relationships/notesSlide" Target="../notesSlides/notesSlide79.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0.png"/></Relationships>
</file>

<file path=ppt/slides/_rels/slide9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2.jpg"/><Relationship Id="rId7" Type="http://schemas.openxmlformats.org/officeDocument/2006/relationships/image" Target="../media/image226.png"/><Relationship Id="rId2" Type="http://schemas.openxmlformats.org/officeDocument/2006/relationships/notesSlide" Target="../notesSlides/notesSlide80.xml"/><Relationship Id="rId1" Type="http://schemas.openxmlformats.org/officeDocument/2006/relationships/slideLayout" Target="../slideLayouts/slideLayout84.xml"/><Relationship Id="rId6" Type="http://schemas.openxmlformats.org/officeDocument/2006/relationships/image" Target="../media/image225.png"/><Relationship Id="rId11" Type="http://schemas.openxmlformats.org/officeDocument/2006/relationships/image" Target="../media/image229.png"/><Relationship Id="rId5" Type="http://schemas.openxmlformats.org/officeDocument/2006/relationships/image" Target="../media/image224.png"/><Relationship Id="rId10" Type="http://schemas.openxmlformats.org/officeDocument/2006/relationships/image" Target="../media/image228.png"/><Relationship Id="rId4" Type="http://schemas.openxmlformats.org/officeDocument/2006/relationships/image" Target="../media/image223.png"/><Relationship Id="rId9" Type="http://schemas.openxmlformats.org/officeDocument/2006/relationships/image" Target="../media/image227.png"/></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0.xml"/><Relationship Id="rId6" Type="http://schemas.openxmlformats.org/officeDocument/2006/relationships/image" Target="../media/image139.png"/><Relationship Id="rId5" Type="http://schemas.openxmlformats.org/officeDocument/2006/relationships/image" Target="../media/image129.png"/><Relationship Id="rId4" Type="http://schemas.openxmlformats.org/officeDocument/2006/relationships/image" Target="../media/image133.sv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0.xml"/><Relationship Id="rId1" Type="http://schemas.openxmlformats.org/officeDocument/2006/relationships/tags" Target="../tags/tag26.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80.xml"/><Relationship Id="rId1" Type="http://schemas.openxmlformats.org/officeDocument/2006/relationships/tags" Target="../tags/tag27.xml"/></Relationships>
</file>

<file path=ppt/slides/_rels/slide9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openxmlformats.org/officeDocument/2006/relationships/image" Target="../media/image146.jpeg"/><Relationship Id="rId2" Type="http://schemas.openxmlformats.org/officeDocument/2006/relationships/notesSlide" Target="../notesSlides/notesSlide83.xml"/><Relationship Id="rId1" Type="http://schemas.openxmlformats.org/officeDocument/2006/relationships/slideLayout" Target="../slideLayouts/slideLayout83.xml"/><Relationship Id="rId6" Type="http://schemas.openxmlformats.org/officeDocument/2006/relationships/image" Target="../media/image145.png"/><Relationship Id="rId5" Type="http://schemas.openxmlformats.org/officeDocument/2006/relationships/image" Target="../media/image141.png"/><Relationship Id="rId4" Type="http://schemas.openxmlformats.org/officeDocument/2006/relationships/image" Target="../media/image230.png"/></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cosmos-db/change-feed#azure-functions" TargetMode="External"/><Relationship Id="rId2" Type="http://schemas.openxmlformats.org/officeDocument/2006/relationships/notesSlide" Target="../notesSlides/notesSlide84.xml"/><Relationship Id="rId1" Type="http://schemas.openxmlformats.org/officeDocument/2006/relationships/slideLayout" Target="../slideLayouts/slideLayout81.xml"/><Relationship Id="rId6" Type="http://schemas.openxmlformats.org/officeDocument/2006/relationships/hyperlink" Target="https://docs.microsoft.com/en-us/azure/cosmos-db/change-feed" TargetMode="External"/><Relationship Id="rId5" Type="http://schemas.openxmlformats.org/officeDocument/2006/relationships/hyperlink" Target="https://docs.microsoft.com/en-us/azure/cosmos-db/change-feed#change-feed-processor" TargetMode="External"/><Relationship Id="rId4" Type="http://schemas.openxmlformats.org/officeDocument/2006/relationships/hyperlink" Target="https://docs.microsoft.com/en-us/azure/cosmos-db/change-feed#rest-apis"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5.xml"/><Relationship Id="rId1" Type="http://schemas.openxmlformats.org/officeDocument/2006/relationships/slideLayout" Target="../slideLayouts/slideLayout8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4964747"/>
            <a:ext cx="4748801" cy="1477328"/>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solidFill>
                  <a:schemeClr val="accent2"/>
                </a:solidFill>
              </a:rPr>
              <a:t>Patrick.El-Azem</a:t>
            </a:r>
            <a:r>
              <a:rPr lang="en-US" sz="2400" dirty="0"/>
              <a:t>@microsoft.com</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pic>
        <p:nvPicPr>
          <p:cNvPr id="2" name="Picture 1">
            <a:extLst>
              <a:ext uri="{FF2B5EF4-FFF2-40B4-BE49-F238E27FC236}">
                <a16:creationId xmlns:a16="http://schemas.microsoft.com/office/drawing/2014/main" id="{420F28A7-21E4-4829-941F-3456EF19319A}"/>
              </a:ext>
            </a:extLst>
          </p:cNvPr>
          <p:cNvPicPr>
            <a:picLocks noChangeAspect="1"/>
          </p:cNvPicPr>
          <p:nvPr/>
        </p:nvPicPr>
        <p:blipFill>
          <a:blip r:embed="rId3"/>
          <a:stretch>
            <a:fillRect/>
          </a:stretch>
        </p:blipFill>
        <p:spPr>
          <a:xfrm>
            <a:off x="3218946" y="7378"/>
            <a:ext cx="8973054" cy="6850622"/>
          </a:xfrm>
          <a:prstGeom prst="rect">
            <a:avLst/>
          </a:prstGeom>
          <a:solidFill>
            <a:schemeClr val="tx1"/>
          </a:solidFill>
        </p:spPr>
      </p:pic>
    </p:spTree>
    <p:extLst>
      <p:ext uri="{BB962C8B-B14F-4D97-AF65-F5344CB8AC3E}">
        <p14:creationId xmlns:p14="http://schemas.microsoft.com/office/powerpoint/2010/main" val="62832827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Tips</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Work in an anonymous/private browser window</a:t>
            </a:r>
          </a:p>
          <a:p>
            <a:pPr marL="457200" indent="-457200">
              <a:buClr>
                <a:schemeClr val="tx1"/>
              </a:buClr>
              <a:buFont typeface="Arial" panose="020B0604020202020204" pitchFamily="34" charset="0"/>
              <a:buChar char="•"/>
            </a:pPr>
            <a:r>
              <a:rPr lang="en-US" b="0" dirty="0">
                <a:latin typeface="+mn-lt"/>
              </a:rPr>
              <a:t>Or clear all browser history/cookies before you start</a:t>
            </a:r>
          </a:p>
          <a:p>
            <a:pPr marL="457200" indent="-457200">
              <a:buClr>
                <a:schemeClr val="tx1"/>
              </a:buClr>
              <a:buFont typeface="Arial" panose="020B0604020202020204" pitchFamily="34" charset="0"/>
              <a:buChar char="•"/>
            </a:pPr>
            <a:r>
              <a:rPr lang="en-US" b="0" dirty="0">
                <a:latin typeface="+mn-lt"/>
              </a:rPr>
              <a:t>Careful copy/pasting long command lines out of lab docs – suggest using a text editor</a:t>
            </a:r>
            <a:r>
              <a:rPr lang="en-US" b="0">
                <a:latin typeface="+mn-lt"/>
              </a:rPr>
              <a:t>/scratchpad</a:t>
            </a:r>
            <a:endParaRPr lang="en-US" b="0" dirty="0">
              <a:latin typeface="+mn-lt"/>
            </a:endParaRPr>
          </a:p>
        </p:txBody>
      </p:sp>
    </p:spTree>
    <p:extLst>
      <p:ext uri="{BB962C8B-B14F-4D97-AF65-F5344CB8AC3E}">
        <p14:creationId xmlns:p14="http://schemas.microsoft.com/office/powerpoint/2010/main" val="541151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199" y="1143294"/>
            <a:ext cx="11277599" cy="3046988"/>
          </a:xfrm>
          <a:prstGeom prst="rect">
            <a:avLst/>
          </a:prstGeom>
        </p:spPr>
        <p:txBody>
          <a:bodyPr wrap="square" lIns="0" tIns="0" rIns="0" bIns="0" rtlCol="0" anchor="t" anchorCtr="0">
            <a:spAutoFit/>
          </a:bodyPr>
          <a:lstStyle/>
          <a:p>
            <a:r>
              <a:rPr lang="en-US" dirty="0">
                <a:hlinkClick r:id="rId2"/>
              </a:rPr>
              <a:t>https://docs.microsoft.com</a:t>
            </a:r>
          </a:p>
          <a:p>
            <a:r>
              <a:rPr lang="en-US" dirty="0">
                <a:hlinkClick r:id="rId2"/>
              </a:rPr>
              <a:t>https://www.microsoft.com/trustcenter</a:t>
            </a:r>
          </a:p>
          <a:p>
            <a:endParaRPr lang="en-US" dirty="0">
              <a:hlinkClick r:id="rId2"/>
            </a:endParaRPr>
          </a:p>
          <a:p>
            <a:r>
              <a:rPr lang="en-US" dirty="0">
                <a:hlinkClick r:id="rId2"/>
              </a:rPr>
              <a:t>https://academy.microsoft.com</a:t>
            </a:r>
          </a:p>
          <a:p>
            <a:r>
              <a:rPr lang="en-US" dirty="0">
                <a:hlinkClick r:id="rId2"/>
              </a:rPr>
              <a:t>https://www.microsoft.com/learn</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117231" y="316523"/>
            <a:ext cx="2696307" cy="6295291"/>
          </a:xfrm>
        </p:spPr>
        <p:txBody>
          <a:bodyPr anchor="ctr"/>
          <a:lstStyle/>
          <a:p>
            <a:r>
              <a:rPr lang="en-US" sz="3600" b="0" dirty="0">
                <a:latin typeface="Segoe UI Semibold" panose="020B0702040204020203" pitchFamily="34" charset="0"/>
                <a:cs typeface="Segoe UI Semibold" panose="020B0702040204020203" pitchFamily="34" charset="0"/>
              </a:rPr>
              <a:t>Next</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4294208" y="0"/>
            <a:ext cx="7440592" cy="685800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Take a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Start working on 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Work at your own pace – take breaks and eat as works for you</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We’ll leave the slide with the resource and labs links up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Proctors are here to help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Have </a:t>
            </a:r>
            <a:r>
              <a:rPr lang="en-US" sz="3600" b="0">
                <a:latin typeface="Segoe UI" panose="020B0502040204020203" pitchFamily="34" charset="0"/>
                <a:cs typeface="Segoe UI" panose="020B0502040204020203" pitchFamily="34" charset="0"/>
              </a:rPr>
              <a:t>fun!</a:t>
            </a:r>
            <a:endParaRPr lang="en-US" sz="36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113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426424" y="807113"/>
            <a:ext cx="11074400" cy="60508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many well-established data architectures… for data warehousing, BI, stream processing, machine learning training and scoring, etc.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Today, we’re focused on a data estate which combines traditional batch analytics with stream analytics, and uses PaaS (managed) data services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More and more devices and sensors are coming online – which generate streams of data</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unified analytics on all the data – batch/static as well as streaming</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also want to be able to react as quickly as possible to events in our data stream – i.e. in near real time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some scenarios for stream analytics?</a:t>
            </a:r>
          </a:p>
        </p:txBody>
      </p:sp>
    </p:spTree>
    <p:extLst>
      <p:ext uri="{BB962C8B-B14F-4D97-AF65-F5344CB8AC3E}">
        <p14:creationId xmlns:p14="http://schemas.microsoft.com/office/powerpoint/2010/main" val="13522444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Semibold" panose="020B0702040204020203" pitchFamily="34" charset="0"/>
                <a:cs typeface="Segoe UI Semibold" panose="020B07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434862" y="316524"/>
            <a:ext cx="8299938"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Presentation, Lab Review</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52322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start by looking at two well-established architectures that each do part of what we’re looking for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traditional data warehousing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stream ingestion and stream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are not canonical – there are many reference architectures and many technologies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is no </a:t>
            </a:r>
            <a:r>
              <a:rPr lang="en-US" sz="2400" b="1" i="1" u="sng" dirty="0">
                <a:gradFill>
                  <a:gsLst>
                    <a:gs pos="2917">
                      <a:schemeClr val="tx1"/>
                    </a:gs>
                    <a:gs pos="30000">
                      <a:schemeClr val="tx1"/>
                    </a:gs>
                  </a:gsLst>
                  <a:lin ang="5400000" scaled="0"/>
                </a:gradFill>
              </a:rPr>
              <a:t>one</a:t>
            </a:r>
            <a:r>
              <a:rPr lang="en-US" sz="2400" dirty="0">
                <a:gradFill>
                  <a:gsLst>
                    <a:gs pos="2917">
                      <a:schemeClr val="tx1"/>
                    </a:gs>
                    <a:gs pos="30000">
                      <a:schemeClr val="tx1"/>
                    </a:gs>
                  </a:gsLst>
                  <a:lin ang="5400000" scaled="0"/>
                </a:gradFill>
              </a:rPr>
              <a:t> right way” – there are ways that meet your needs and budget, follow good practices and established patterns, and enable you to grow. So these architectures are not the only way – but they are known and used.</a:t>
            </a:r>
          </a:p>
        </p:txBody>
      </p:sp>
    </p:spTree>
    <p:extLst>
      <p:ext uri="{BB962C8B-B14F-4D97-AF65-F5344CB8AC3E}">
        <p14:creationId xmlns:p14="http://schemas.microsoft.com/office/powerpoint/2010/main" val="42612578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Loading and preparing data for analysis with a data warehouse</a:t>
            </a:r>
          </a:p>
        </p:txBody>
      </p:sp>
      <p:sp>
        <p:nvSpPr>
          <p:cNvPr id="5" name="Title 4"/>
          <p:cNvSpPr>
            <a:spLocks noGrp="1"/>
          </p:cNvSpPr>
          <p:nvPr>
            <p:ph type="title"/>
          </p:nvPr>
        </p:nvSpPr>
        <p:spPr/>
        <p:txBody>
          <a:bodyPr/>
          <a:lstStyle/>
          <a:p>
            <a:r>
              <a:rPr lang="en-US" dirty="0"/>
              <a:t>Data warehousing pattern in Azure</a:t>
            </a:r>
          </a:p>
        </p:txBody>
      </p:sp>
      <p:sp>
        <p:nvSpPr>
          <p:cNvPr id="584" name="TextBox 583">
            <a:extLst>
              <a:ext uri="{FF2B5EF4-FFF2-40B4-BE49-F238E27FC236}">
                <a16:creationId xmlns:a16="http://schemas.microsoft.com/office/drawing/2014/main" id="{94DBAFA2-8F71-41B1-8677-29C3CE3A321B}"/>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586" name="TextBox 585">
            <a:extLst>
              <a:ext uri="{FF2B5EF4-FFF2-40B4-BE49-F238E27FC236}">
                <a16:creationId xmlns:a16="http://schemas.microsoft.com/office/drawing/2014/main" id="{CE909B25-0FC1-4300-9032-03E83A2081CA}"/>
              </a:ext>
            </a:extLst>
          </p:cNvPr>
          <p:cNvSpPr txBox="1"/>
          <p:nvPr/>
        </p:nvSpPr>
        <p:spPr>
          <a:xfrm>
            <a:off x="115328" y="5316206"/>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
        <p:nvSpPr>
          <p:cNvPr id="649" name="TextBox 648">
            <a:extLst>
              <a:ext uri="{FF2B5EF4-FFF2-40B4-BE49-F238E27FC236}">
                <a16:creationId xmlns:a16="http://schemas.microsoft.com/office/drawing/2014/main" id="{F8FC6D1A-192D-4E14-9585-E73AEA07912A}"/>
              </a:ext>
            </a:extLst>
          </p:cNvPr>
          <p:cNvSpPr txBox="1"/>
          <p:nvPr/>
        </p:nvSpPr>
        <p:spPr>
          <a:xfrm>
            <a:off x="137769" y="3365374"/>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cxnSp>
        <p:nvCxnSpPr>
          <p:cNvPr id="654" name="Straight Arrow Connector 653">
            <a:extLst>
              <a:ext uri="{FF2B5EF4-FFF2-40B4-BE49-F238E27FC236}">
                <a16:creationId xmlns:a16="http://schemas.microsoft.com/office/drawing/2014/main" id="{50B1F537-DA96-4AB2-882B-882331AE8D25}"/>
              </a:ext>
            </a:extLst>
          </p:cNvPr>
          <p:cNvCxnSpPr>
            <a:cxnSpLocks/>
          </p:cNvCxnSpPr>
          <p:nvPr/>
        </p:nvCxnSpPr>
        <p:spPr>
          <a:xfrm>
            <a:off x="10040023" y="4326042"/>
            <a:ext cx="570529" cy="0"/>
          </a:xfrm>
          <a:prstGeom prst="straightConnector1">
            <a:avLst/>
          </a:prstGeom>
          <a:noFill/>
          <a:ln w="19050" cap="flat" cmpd="sng" algn="ctr">
            <a:solidFill>
              <a:schemeClr val="tx1"/>
            </a:solidFill>
            <a:prstDash val="sysDot"/>
            <a:headEnd type="none"/>
            <a:tailEnd type="none"/>
          </a:ln>
          <a:effectLst/>
        </p:spPr>
      </p:cxnSp>
      <p:sp>
        <p:nvSpPr>
          <p:cNvPr id="655" name="TextBox 654">
            <a:extLst>
              <a:ext uri="{FF2B5EF4-FFF2-40B4-BE49-F238E27FC236}">
                <a16:creationId xmlns:a16="http://schemas.microsoft.com/office/drawing/2014/main" id="{828423C4-F757-41DB-9820-8118AEC8AAFB}"/>
              </a:ext>
            </a:extLst>
          </p:cNvPr>
          <p:cNvSpPr txBox="1"/>
          <p:nvPr/>
        </p:nvSpPr>
        <p:spPr>
          <a:xfrm>
            <a:off x="6425595" y="3123937"/>
            <a:ext cx="817531"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processing</a:t>
            </a:r>
          </a:p>
        </p:txBody>
      </p:sp>
      <p:grpSp>
        <p:nvGrpSpPr>
          <p:cNvPr id="656" name="Group 655">
            <a:extLst>
              <a:ext uri="{FF2B5EF4-FFF2-40B4-BE49-F238E27FC236}">
                <a16:creationId xmlns:a16="http://schemas.microsoft.com/office/drawing/2014/main" id="{12B6BA49-03E1-4D2F-8FB2-BA48C8AC5127}"/>
              </a:ext>
            </a:extLst>
          </p:cNvPr>
          <p:cNvGrpSpPr/>
          <p:nvPr/>
        </p:nvGrpSpPr>
        <p:grpSpPr>
          <a:xfrm>
            <a:off x="2960062" y="3123937"/>
            <a:ext cx="1977434" cy="1383063"/>
            <a:chOff x="2956885" y="3379969"/>
            <a:chExt cx="1977434" cy="1383063"/>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56885" y="3622878"/>
              <a:ext cx="197743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58" name="TextBox 657">
              <a:extLst>
                <a:ext uri="{FF2B5EF4-FFF2-40B4-BE49-F238E27FC236}">
                  <a16:creationId xmlns:a16="http://schemas.microsoft.com/office/drawing/2014/main" id="{38F72D59-90D1-40AB-968E-9C182454D162}"/>
                </a:ext>
              </a:extLst>
            </p:cNvPr>
            <p:cNvSpPr txBox="1"/>
            <p:nvPr/>
          </p:nvSpPr>
          <p:spPr>
            <a:xfrm>
              <a:off x="3549661" y="337996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grpSp>
          <p:nvGrpSpPr>
            <p:cNvPr id="659" name="Group 658">
              <a:extLst>
                <a:ext uri="{FF2B5EF4-FFF2-40B4-BE49-F238E27FC236}">
                  <a16:creationId xmlns:a16="http://schemas.microsoft.com/office/drawing/2014/main" id="{5CCBA7D4-8190-447E-BE1D-B26137DF8741}"/>
                </a:ext>
              </a:extLst>
            </p:cNvPr>
            <p:cNvGrpSpPr/>
            <p:nvPr/>
          </p:nvGrpSpPr>
          <p:grpSpPr>
            <a:xfrm>
              <a:off x="3113616" y="4336159"/>
              <a:ext cx="1663972" cy="138499"/>
              <a:chOff x="3166434" y="4173729"/>
              <a:chExt cx="1663972" cy="138499"/>
            </a:xfrm>
          </p:grpSpPr>
          <p:sp>
            <p:nvSpPr>
              <p:cNvPr id="664" name="TextBox 663">
                <a:extLst>
                  <a:ext uri="{FF2B5EF4-FFF2-40B4-BE49-F238E27FC236}">
                    <a16:creationId xmlns:a16="http://schemas.microsoft.com/office/drawing/2014/main" id="{4516B339-6E22-412F-A2C4-9D3E5C8B7677}"/>
                  </a:ext>
                </a:extLst>
              </p:cNvPr>
              <p:cNvSpPr txBox="1"/>
              <p:nvPr/>
            </p:nvSpPr>
            <p:spPr>
              <a:xfrm>
                <a:off x="3166434" y="417372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662" name="TextBox 661">
                <a:extLst>
                  <a:ext uri="{FF2B5EF4-FFF2-40B4-BE49-F238E27FC236}">
                    <a16:creationId xmlns:a16="http://schemas.microsoft.com/office/drawing/2014/main" id="{E428A40E-AAB2-4E35-B189-A6F39B7BA69F}"/>
                  </a:ext>
                </a:extLst>
              </p:cNvPr>
              <p:cNvSpPr txBox="1"/>
              <p:nvPr/>
            </p:nvSpPr>
            <p:spPr>
              <a:xfrm>
                <a:off x="4110657" y="4173729"/>
                <a:ext cx="71974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p>
            </p:txBody>
          </p:sp>
        </p:grpSp>
      </p:grpSp>
      <p:sp>
        <p:nvSpPr>
          <p:cNvPr id="666" name="TextBox 665">
            <a:extLst>
              <a:ext uri="{FF2B5EF4-FFF2-40B4-BE49-F238E27FC236}">
                <a16:creationId xmlns:a16="http://schemas.microsoft.com/office/drawing/2014/main" id="{DCBBF47A-43A9-4100-B67B-1CA9D2E8A805}"/>
              </a:ext>
            </a:extLst>
          </p:cNvPr>
          <p:cNvSpPr txBox="1"/>
          <p:nvPr/>
        </p:nvSpPr>
        <p:spPr>
          <a:xfrm>
            <a:off x="8955356"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 storage</a:t>
            </a:r>
          </a:p>
        </p:txBody>
      </p:sp>
      <p:cxnSp>
        <p:nvCxnSpPr>
          <p:cNvPr id="667" name="Connector: Elbow 526">
            <a:extLst>
              <a:ext uri="{FF2B5EF4-FFF2-40B4-BE49-F238E27FC236}">
                <a16:creationId xmlns:a16="http://schemas.microsoft.com/office/drawing/2014/main" id="{C0C5593E-BD3F-44C0-AB4C-3442E0AEED31}"/>
              </a:ext>
            </a:extLst>
          </p:cNvPr>
          <p:cNvCxnSpPr>
            <a:cxnSpLocks/>
            <a:stCxn id="684" idx="3"/>
            <a:endCxn id="704" idx="2"/>
          </p:cNvCxnSpPr>
          <p:nvPr/>
        </p:nvCxnSpPr>
        <p:spPr>
          <a:xfrm flipV="1">
            <a:off x="4819233" y="5210136"/>
            <a:ext cx="2015127" cy="305443"/>
          </a:xfrm>
          <a:prstGeom prst="bentConnector2">
            <a:avLst/>
          </a:prstGeom>
          <a:noFill/>
          <a:ln w="19050" cap="flat" cmpd="sng" algn="ctr">
            <a:solidFill>
              <a:schemeClr val="tx1"/>
            </a:solidFill>
            <a:prstDash val="sysDot"/>
            <a:headEnd type="none"/>
            <a:tailEnd type="arrow" w="lg" len="med"/>
          </a:ln>
          <a:effectLst/>
        </p:spPr>
      </p:cxn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cxnSp>
        <p:nvCxnSpPr>
          <p:cNvPr id="669" name="Connector: Elbow 544">
            <a:extLst>
              <a:ext uri="{FF2B5EF4-FFF2-40B4-BE49-F238E27FC236}">
                <a16:creationId xmlns:a16="http://schemas.microsoft.com/office/drawing/2014/main" id="{3920FA68-5AA7-4B4F-8E89-D0B3650AA487}"/>
              </a:ext>
            </a:extLst>
          </p:cNvPr>
          <p:cNvCxnSpPr>
            <a:cxnSpLocks/>
            <a:stCxn id="649" idx="3"/>
            <a:endCxn id="722" idx="1"/>
          </p:cNvCxnSpPr>
          <p:nvPr/>
        </p:nvCxnSpPr>
        <p:spPr>
          <a:xfrm flipV="1">
            <a:off x="1479585" y="2298763"/>
            <a:ext cx="645134" cy="1280524"/>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671" name="Rectangle: Rounded Corners 514">
            <a:extLst>
              <a:ext uri="{FF2B5EF4-FFF2-40B4-BE49-F238E27FC236}">
                <a16:creationId xmlns:a16="http://schemas.microsoft.com/office/drawing/2014/main" id="{B6320325-1F01-4AC0-8D3C-96AA5530B02F}"/>
              </a:ext>
            </a:extLst>
          </p:cNvPr>
          <p:cNvSpPr/>
          <p:nvPr/>
        </p:nvSpPr>
        <p:spPr bwMode="auto">
          <a:xfrm>
            <a:off x="8662572" y="3366846"/>
            <a:ext cx="1377451" cy="27621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81" name="TextBox 680">
            <a:extLst>
              <a:ext uri="{FF2B5EF4-FFF2-40B4-BE49-F238E27FC236}">
                <a16:creationId xmlns:a16="http://schemas.microsoft.com/office/drawing/2014/main" id="{337B043D-427A-41FE-8E93-49012CDB66A3}"/>
              </a:ext>
            </a:extLst>
          </p:cNvPr>
          <p:cNvSpPr txBox="1"/>
          <p:nvPr/>
        </p:nvSpPr>
        <p:spPr>
          <a:xfrm>
            <a:off x="8961768" y="4904824"/>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SQL DW </a:t>
            </a:r>
          </a:p>
        </p:txBody>
      </p:sp>
      <p:grpSp>
        <p:nvGrpSpPr>
          <p:cNvPr id="673" name="Group 672">
            <a:extLst>
              <a:ext uri="{FF2B5EF4-FFF2-40B4-BE49-F238E27FC236}">
                <a16:creationId xmlns:a16="http://schemas.microsoft.com/office/drawing/2014/main" id="{EF7B3B37-2882-4AD4-BBFD-5841234A69F4}"/>
              </a:ext>
            </a:extLst>
          </p:cNvPr>
          <p:cNvGrpSpPr/>
          <p:nvPr/>
        </p:nvGrpSpPr>
        <p:grpSpPr>
          <a:xfrm>
            <a:off x="9043521" y="4060539"/>
            <a:ext cx="615553" cy="1805579"/>
            <a:chOff x="8872024" y="4023830"/>
            <a:chExt cx="615553" cy="1805579"/>
          </a:xfrm>
        </p:grpSpPr>
        <p:sp>
          <p:nvSpPr>
            <p:cNvPr id="679" name="TextBox 678">
              <a:extLst>
                <a:ext uri="{FF2B5EF4-FFF2-40B4-BE49-F238E27FC236}">
                  <a16:creationId xmlns:a16="http://schemas.microsoft.com/office/drawing/2014/main" id="{E13D5894-3AC5-42A6-A02D-22789F3D7A3B}"/>
                </a:ext>
              </a:extLst>
            </p:cNvPr>
            <p:cNvSpPr txBox="1"/>
            <p:nvPr/>
          </p:nvSpPr>
          <p:spPr>
            <a:xfrm>
              <a:off x="9075605" y="5704759"/>
              <a:ext cx="208390"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AAS</a:t>
              </a:r>
            </a:p>
          </p:txBody>
        </p:sp>
        <p:sp>
          <p:nvSpPr>
            <p:cNvPr id="676" name="TextBox 329">
              <a:extLst>
                <a:ext uri="{FF2B5EF4-FFF2-40B4-BE49-F238E27FC236}">
                  <a16:creationId xmlns:a16="http://schemas.microsoft.com/office/drawing/2014/main" id="{97CA6628-5232-4089-B0F3-8B7095B44CFE}"/>
                </a:ext>
              </a:extLst>
            </p:cNvPr>
            <p:cNvSpPr txBox="1"/>
            <p:nvPr/>
          </p:nvSpPr>
          <p:spPr>
            <a:xfrm>
              <a:off x="8872024" y="4023830"/>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grpSp>
      <p:sp>
        <p:nvSpPr>
          <p:cNvPr id="683" name="TextBox 682">
            <a:extLst>
              <a:ext uri="{FF2B5EF4-FFF2-40B4-BE49-F238E27FC236}">
                <a16:creationId xmlns:a16="http://schemas.microsoft.com/office/drawing/2014/main" id="{C4A319EB-C638-4C13-9B03-F1E9568604B1}"/>
              </a:ext>
            </a:extLst>
          </p:cNvPr>
          <p:cNvSpPr txBox="1"/>
          <p:nvPr/>
        </p:nvSpPr>
        <p:spPr>
          <a:xfrm>
            <a:off x="3552481"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Operational data</a:t>
            </a:r>
          </a:p>
        </p:txBody>
      </p:sp>
      <p:sp>
        <p:nvSpPr>
          <p:cNvPr id="684" name="Rectangle: Rounded Corners 524">
            <a:extLst>
              <a:ext uri="{FF2B5EF4-FFF2-40B4-BE49-F238E27FC236}">
                <a16:creationId xmlns:a16="http://schemas.microsoft.com/office/drawing/2014/main" id="{9B4B238D-69E7-4BE3-8535-880F58834781}"/>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98" name="TextBox 329">
            <a:extLst>
              <a:ext uri="{FF2B5EF4-FFF2-40B4-BE49-F238E27FC236}">
                <a16:creationId xmlns:a16="http://schemas.microsoft.com/office/drawing/2014/main" id="{45EAA71B-18E1-453F-B00F-9AAAB355A9C9}"/>
              </a:ext>
            </a:extLst>
          </p:cNvPr>
          <p:cNvSpPr txBox="1"/>
          <p:nvPr/>
        </p:nvSpPr>
        <p:spPr>
          <a:xfrm>
            <a:off x="3354778" y="5659392"/>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sp>
        <p:nvSpPr>
          <p:cNvPr id="688" name="TextBox 332">
            <a:extLst>
              <a:ext uri="{FF2B5EF4-FFF2-40B4-BE49-F238E27FC236}">
                <a16:creationId xmlns:a16="http://schemas.microsoft.com/office/drawing/2014/main" id="{877DA1FB-0101-4BE1-B346-E34FFF16ED7C}"/>
              </a:ext>
            </a:extLst>
          </p:cNvPr>
          <p:cNvSpPr txBox="1"/>
          <p:nvPr/>
        </p:nvSpPr>
        <p:spPr>
          <a:xfrm>
            <a:off x="4130809" y="5659392"/>
            <a:ext cx="411972" cy="138499"/>
          </a:xfrm>
          <a:prstGeom prst="rect">
            <a:avLst/>
          </a:prstGeom>
          <a:noFill/>
        </p:spPr>
        <p:txBody>
          <a:bodyPr wrap="none" lIns="0" tIns="4572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SQL DB </a:t>
            </a:r>
          </a:p>
        </p:txBody>
      </p:sp>
      <p:sp>
        <p:nvSpPr>
          <p:cNvPr id="701" name="TextBox 700">
            <a:extLst>
              <a:ext uri="{FF2B5EF4-FFF2-40B4-BE49-F238E27FC236}">
                <a16:creationId xmlns:a16="http://schemas.microsoft.com/office/drawing/2014/main" id="{B710A412-10E6-49BA-AA43-A1EB26BA139E}"/>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704"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2556220" cy="1843290"/>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706" name="Group 705">
            <a:extLst>
              <a:ext uri="{FF2B5EF4-FFF2-40B4-BE49-F238E27FC236}">
                <a16:creationId xmlns:a16="http://schemas.microsoft.com/office/drawing/2014/main" id="{4B9B88F4-18E9-42B5-9D51-27103FD18A70}"/>
              </a:ext>
            </a:extLst>
          </p:cNvPr>
          <p:cNvGrpSpPr/>
          <p:nvPr/>
        </p:nvGrpSpPr>
        <p:grpSpPr>
          <a:xfrm>
            <a:off x="5881980" y="4827546"/>
            <a:ext cx="2026680" cy="138502"/>
            <a:chOff x="5896881" y="5014520"/>
            <a:chExt cx="2026680" cy="138502"/>
          </a:xfrm>
        </p:grpSpPr>
        <p:sp>
          <p:nvSpPr>
            <p:cNvPr id="710" name="TextBox 709">
              <a:extLst>
                <a:ext uri="{FF2B5EF4-FFF2-40B4-BE49-F238E27FC236}">
                  <a16:creationId xmlns:a16="http://schemas.microsoft.com/office/drawing/2014/main" id="{D41FFCF6-265D-45F5-BED5-A8B2E883F941}"/>
                </a:ext>
              </a:extLst>
            </p:cNvPr>
            <p:cNvSpPr txBox="1"/>
            <p:nvPr/>
          </p:nvSpPr>
          <p:spPr>
            <a:xfrm>
              <a:off x="5896881" y="5014523"/>
              <a:ext cx="53860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HDInsight </a:t>
              </a:r>
            </a:p>
          </p:txBody>
        </p:sp>
        <p:sp>
          <p:nvSpPr>
            <p:cNvPr id="713" name="Rectangle 712">
              <a:extLst>
                <a:ext uri="{FF2B5EF4-FFF2-40B4-BE49-F238E27FC236}">
                  <a16:creationId xmlns:a16="http://schemas.microsoft.com/office/drawing/2014/main" id="{F26B06FF-98DE-41C7-B2CD-3EDC1DA45B43}"/>
                </a:ext>
              </a:extLst>
            </p:cNvPr>
            <p:cNvSpPr/>
            <p:nvPr/>
          </p:nvSpPr>
          <p:spPr>
            <a:xfrm>
              <a:off x="6613907" y="5014520"/>
              <a:ext cx="1309654"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Lake Analytics</a:t>
              </a:r>
            </a:p>
          </p:txBody>
        </p:sp>
      </p:grpSp>
      <p:sp>
        <p:nvSpPr>
          <p:cNvPr id="709" name="Rectangle 708">
            <a:extLst>
              <a:ext uri="{FF2B5EF4-FFF2-40B4-BE49-F238E27FC236}">
                <a16:creationId xmlns:a16="http://schemas.microsoft.com/office/drawing/2014/main" id="{EA5E61D1-4E86-4B70-A95F-D9DF40566398}"/>
              </a:ext>
            </a:extLst>
          </p:cNvPr>
          <p:cNvSpPr/>
          <p:nvPr/>
        </p:nvSpPr>
        <p:spPr>
          <a:xfrm>
            <a:off x="6405557" y="3964560"/>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cxnSp>
        <p:nvCxnSpPr>
          <p:cNvPr id="714" name="Straight Arrow Connector 713">
            <a:extLst>
              <a:ext uri="{FF2B5EF4-FFF2-40B4-BE49-F238E27FC236}">
                <a16:creationId xmlns:a16="http://schemas.microsoft.com/office/drawing/2014/main" id="{EB67114C-D97A-4AC1-8955-5F6BFDF1FDF3}"/>
              </a:ext>
            </a:extLst>
          </p:cNvPr>
          <p:cNvCxnSpPr>
            <a:endCxn id="684"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716" name="Straight Arrow Connector 715">
            <a:extLst>
              <a:ext uri="{FF2B5EF4-FFF2-40B4-BE49-F238E27FC236}">
                <a16:creationId xmlns:a16="http://schemas.microsoft.com/office/drawing/2014/main" id="{7FE50DEC-62F3-4781-ABC4-6724C2D6E89D}"/>
              </a:ext>
            </a:extLst>
          </p:cNvPr>
          <p:cNvCxnSpPr>
            <a:cxnSpLocks/>
            <a:endCxn id="657" idx="2"/>
          </p:cNvCxnSpPr>
          <p:nvPr/>
        </p:nvCxnSpPr>
        <p:spPr>
          <a:xfrm flipV="1">
            <a:off x="3946143" y="4507000"/>
            <a:ext cx="2636" cy="510756"/>
          </a:xfrm>
          <a:prstGeom prst="straightConnector1">
            <a:avLst/>
          </a:prstGeom>
          <a:noFill/>
          <a:ln w="19050" cap="flat" cmpd="sng" algn="ctr">
            <a:solidFill>
              <a:schemeClr val="tx1"/>
            </a:solidFill>
            <a:prstDash val="sysDot"/>
            <a:headEnd type="none" w="lg" len="med"/>
            <a:tailEnd type="arrow" w="lg" len="med"/>
          </a:ln>
          <a:effectLst/>
        </p:spPr>
      </p:cxnSp>
      <p:cxnSp>
        <p:nvCxnSpPr>
          <p:cNvPr id="717" name="Straight Arrow Connector 716">
            <a:extLst>
              <a:ext uri="{FF2B5EF4-FFF2-40B4-BE49-F238E27FC236}">
                <a16:creationId xmlns:a16="http://schemas.microsoft.com/office/drawing/2014/main" id="{9366EF20-F4B9-40B2-A113-95590A7B8BBB}"/>
              </a:ext>
            </a:extLst>
          </p:cNvPr>
          <p:cNvCxnSpPr>
            <a:cxnSpLocks/>
          </p:cNvCxnSpPr>
          <p:nvPr/>
        </p:nvCxnSpPr>
        <p:spPr>
          <a:xfrm>
            <a:off x="4934319" y="4002024"/>
            <a:ext cx="621931" cy="1"/>
          </a:xfrm>
          <a:prstGeom prst="straightConnector1">
            <a:avLst/>
          </a:prstGeom>
          <a:noFill/>
          <a:ln w="19050" cap="flat" cmpd="sng" algn="ctr">
            <a:solidFill>
              <a:schemeClr val="tx1"/>
            </a:solidFill>
            <a:prstDash val="sysDot"/>
            <a:headEnd type="arrow" w="lg" len="med"/>
            <a:tailEnd type="arrow" w="lg" len="med"/>
          </a:ln>
          <a:effectLst/>
        </p:spPr>
      </p:cxnSp>
      <p:cxnSp>
        <p:nvCxnSpPr>
          <p:cNvPr id="718" name="Straight Arrow Connector 717">
            <a:extLst>
              <a:ext uri="{FF2B5EF4-FFF2-40B4-BE49-F238E27FC236}">
                <a16:creationId xmlns:a16="http://schemas.microsoft.com/office/drawing/2014/main" id="{8D6791E8-CC84-457D-B6AA-113F54E51A8D}"/>
              </a:ext>
            </a:extLst>
          </p:cNvPr>
          <p:cNvCxnSpPr>
            <a:cxnSpLocks/>
          </p:cNvCxnSpPr>
          <p:nvPr/>
        </p:nvCxnSpPr>
        <p:spPr>
          <a:xfrm>
            <a:off x="8112470" y="4002024"/>
            <a:ext cx="524933" cy="0"/>
          </a:xfrm>
          <a:prstGeom prst="straightConnector1">
            <a:avLst/>
          </a:prstGeom>
          <a:noFill/>
          <a:ln w="19050" cap="flat" cmpd="sng" algn="ctr">
            <a:solidFill>
              <a:schemeClr val="tx1"/>
            </a:solidFill>
            <a:prstDash val="sysDot"/>
            <a:headEnd type="arrow" w="lg" len="med"/>
            <a:tailEnd type="arrow" w="lg" len="med"/>
          </a:ln>
          <a:effectLst/>
        </p:spPr>
      </p:cxnSp>
      <p:grpSp>
        <p:nvGrpSpPr>
          <p:cNvPr id="720" name="Group 719">
            <a:extLst>
              <a:ext uri="{FF2B5EF4-FFF2-40B4-BE49-F238E27FC236}">
                <a16:creationId xmlns:a16="http://schemas.microsoft.com/office/drawing/2014/main" id="{2EE4FED5-6EE1-4694-ACA9-E86B05E6AA61}"/>
              </a:ext>
            </a:extLst>
          </p:cNvPr>
          <p:cNvGrpSpPr/>
          <p:nvPr/>
        </p:nvGrpSpPr>
        <p:grpSpPr>
          <a:xfrm>
            <a:off x="2226744" y="2374578"/>
            <a:ext cx="3444071" cy="277003"/>
            <a:chOff x="2045412" y="2651042"/>
            <a:chExt cx="3444071" cy="277003"/>
          </a:xfrm>
        </p:grpSpPr>
        <p:sp>
          <p:nvSpPr>
            <p:cNvPr id="724" name="TextBox 723">
              <a:extLst>
                <a:ext uri="{FF2B5EF4-FFF2-40B4-BE49-F238E27FC236}">
                  <a16:creationId xmlns:a16="http://schemas.microsoft.com/office/drawing/2014/main" id="{85F89B7F-E2AB-460A-AD52-3F34D2BE2D91}"/>
                </a:ext>
              </a:extLst>
            </p:cNvPr>
            <p:cNvSpPr txBox="1"/>
            <p:nvPr/>
          </p:nvSpPr>
          <p:spPr>
            <a:xfrm>
              <a:off x="2045412" y="2651045"/>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728" name="TextBox 727">
              <a:extLst>
                <a:ext uri="{FF2B5EF4-FFF2-40B4-BE49-F238E27FC236}">
                  <a16:creationId xmlns:a16="http://schemas.microsoft.com/office/drawing/2014/main" id="{39EC0DF3-D411-4FDB-A7E4-54598523120E}"/>
                </a:ext>
              </a:extLst>
            </p:cNvPr>
            <p:cNvSpPr txBox="1"/>
            <p:nvPr/>
          </p:nvSpPr>
          <p:spPr>
            <a:xfrm>
              <a:off x="2676267" y="2651046"/>
              <a:ext cx="1101264" cy="2769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Import/Export</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Service</a:t>
              </a:r>
            </a:p>
          </p:txBody>
        </p:sp>
        <p:sp>
          <p:nvSpPr>
            <p:cNvPr id="726" name="TextBox 725">
              <a:extLst>
                <a:ext uri="{FF2B5EF4-FFF2-40B4-BE49-F238E27FC236}">
                  <a16:creationId xmlns:a16="http://schemas.microsoft.com/office/drawing/2014/main" id="{B1EC2BC9-903B-4CF1-83F2-97D8A12A9548}"/>
                </a:ext>
              </a:extLst>
            </p:cNvPr>
            <p:cNvSpPr txBox="1"/>
            <p:nvPr/>
          </p:nvSpPr>
          <p:spPr>
            <a:xfrm>
              <a:off x="4630951" y="2651050"/>
              <a:ext cx="858532" cy="138492"/>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APIs, CLI, and</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GUI tools</a:t>
              </a:r>
            </a:p>
          </p:txBody>
        </p:sp>
        <p:sp>
          <p:nvSpPr>
            <p:cNvPr id="727" name="TextBox 726">
              <a:extLst>
                <a:ext uri="{FF2B5EF4-FFF2-40B4-BE49-F238E27FC236}">
                  <a16:creationId xmlns:a16="http://schemas.microsoft.com/office/drawing/2014/main" id="{71AA30B1-68D0-470F-B475-53FDECB6F5F6}"/>
                </a:ext>
              </a:extLst>
            </p:cNvPr>
            <p:cNvSpPr txBox="1"/>
            <p:nvPr/>
          </p:nvSpPr>
          <p:spPr>
            <a:xfrm>
              <a:off x="3804358" y="2651042"/>
              <a:ext cx="7806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Box</a:t>
              </a:r>
            </a:p>
          </p:txBody>
        </p:sp>
      </p:gr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3648120"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520777"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cxnSp>
        <p:nvCxnSpPr>
          <p:cNvPr id="730" name="Straight Arrow Connector 729">
            <a:extLst>
              <a:ext uri="{FF2B5EF4-FFF2-40B4-BE49-F238E27FC236}">
                <a16:creationId xmlns:a16="http://schemas.microsoft.com/office/drawing/2014/main" id="{F6373547-BA81-4BBB-9EF9-EF7D0E97DD34}"/>
              </a:ext>
            </a:extLst>
          </p:cNvPr>
          <p:cNvCxnSpPr>
            <a:cxnSpLocks/>
          </p:cNvCxnSpPr>
          <p:nvPr/>
        </p:nvCxnSpPr>
        <p:spPr>
          <a:xfrm>
            <a:off x="6856778" y="5516790"/>
            <a:ext cx="1780625" cy="0"/>
          </a:xfrm>
          <a:prstGeom prst="straightConnector1">
            <a:avLst/>
          </a:prstGeom>
          <a:noFill/>
          <a:ln w="19050" cap="flat" cmpd="sng" algn="ctr">
            <a:solidFill>
              <a:schemeClr val="tx1"/>
            </a:solidFill>
            <a:prstDash val="sysDot"/>
            <a:headEnd type="none"/>
            <a:tailEnd type="arrow" w="lg" len="med"/>
          </a:ln>
          <a:effectLst/>
        </p:spPr>
      </p:cxn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pic>
        <p:nvPicPr>
          <p:cNvPr id="238" name="Picture 237">
            <a:extLst>
              <a:ext uri="{FF2B5EF4-FFF2-40B4-BE49-F238E27FC236}">
                <a16:creationId xmlns:a16="http://schemas.microsoft.com/office/drawing/2014/main" id="{8C8FE103-7BDA-3648-A025-19741F48A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490" y="1908731"/>
            <a:ext cx="426125" cy="426125"/>
          </a:xfrm>
          <a:prstGeom prst="rect">
            <a:avLst/>
          </a:prstGeom>
        </p:spPr>
      </p:pic>
      <p:pic>
        <p:nvPicPr>
          <p:cNvPr id="239" name="Picture 238">
            <a:extLst>
              <a:ext uri="{FF2B5EF4-FFF2-40B4-BE49-F238E27FC236}">
                <a16:creationId xmlns:a16="http://schemas.microsoft.com/office/drawing/2014/main" id="{843BDE98-BED5-F442-951B-F1103BD499D8}"/>
              </a:ext>
            </a:extLst>
          </p:cNvPr>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227253" y="1908732"/>
            <a:ext cx="426125" cy="426125"/>
          </a:xfrm>
          <a:prstGeom prst="rect">
            <a:avLst/>
          </a:prstGeom>
        </p:spPr>
      </p:pic>
      <p:pic>
        <p:nvPicPr>
          <p:cNvPr id="240" name="Picture 239">
            <a:extLst>
              <a:ext uri="{FF2B5EF4-FFF2-40B4-BE49-F238E27FC236}">
                <a16:creationId xmlns:a16="http://schemas.microsoft.com/office/drawing/2014/main" id="{F4F154CA-C0CA-DF40-B412-475085F68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619" y="1908732"/>
            <a:ext cx="426125" cy="426125"/>
          </a:xfrm>
          <a:prstGeom prst="rect">
            <a:avLst/>
          </a:prstGeom>
        </p:spPr>
      </p:pic>
      <p:pic>
        <p:nvPicPr>
          <p:cNvPr id="241" name="Picture 240">
            <a:extLst>
              <a:ext uri="{FF2B5EF4-FFF2-40B4-BE49-F238E27FC236}">
                <a16:creationId xmlns:a16="http://schemas.microsoft.com/office/drawing/2014/main" id="{0E72604D-4594-6748-9D6E-420B1329A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6895" y="1886559"/>
            <a:ext cx="402317" cy="448296"/>
          </a:xfrm>
          <a:prstGeom prst="rect">
            <a:avLst/>
          </a:prstGeom>
        </p:spPr>
      </p:pic>
      <p:pic>
        <p:nvPicPr>
          <p:cNvPr id="242" name="Picture 241">
            <a:extLst>
              <a:ext uri="{FF2B5EF4-FFF2-40B4-BE49-F238E27FC236}">
                <a16:creationId xmlns:a16="http://schemas.microsoft.com/office/drawing/2014/main" id="{69CAD324-BDC9-E84D-8D73-0752D2C8A84A}"/>
              </a:ext>
            </a:extLst>
          </p:cNvPr>
          <p:cNvPicPr>
            <a:picLocks noChangeAspect="1"/>
          </p:cNvPicPr>
          <p:nvPr/>
        </p:nvPicPr>
        <p:blipFill>
          <a:blip r:embed="rId8"/>
          <a:stretch>
            <a:fillRect/>
          </a:stretch>
        </p:blipFill>
        <p:spPr>
          <a:xfrm>
            <a:off x="3290137" y="3626976"/>
            <a:ext cx="425155" cy="425154"/>
          </a:xfrm>
          <a:prstGeom prst="rect">
            <a:avLst/>
          </a:prstGeom>
        </p:spPr>
      </p:pic>
      <p:pic>
        <p:nvPicPr>
          <p:cNvPr id="243" name="Picture 26" descr="Image result for Azure Blob Storage icon">
            <a:extLst>
              <a:ext uri="{FF2B5EF4-FFF2-40B4-BE49-F238E27FC236}">
                <a16:creationId xmlns:a16="http://schemas.microsoft.com/office/drawing/2014/main" id="{6C2D06B9-0377-C34B-9D31-B5B114E143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192999" y="3634550"/>
            <a:ext cx="426125" cy="4261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3">
            <a:extLst>
              <a:ext uri="{FF2B5EF4-FFF2-40B4-BE49-F238E27FC236}">
                <a16:creationId xmlns:a16="http://schemas.microsoft.com/office/drawing/2014/main" id="{CCA109EE-0032-D54C-8A38-D72DF7F011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0079" y="5202941"/>
            <a:ext cx="475293" cy="426125"/>
          </a:xfrm>
          <a:prstGeom prst="rect">
            <a:avLst/>
          </a:prstGeom>
        </p:spPr>
      </p:pic>
      <p:grpSp>
        <p:nvGrpSpPr>
          <p:cNvPr id="245" name="Group 244">
            <a:extLst>
              <a:ext uri="{FF2B5EF4-FFF2-40B4-BE49-F238E27FC236}">
                <a16:creationId xmlns:a16="http://schemas.microsoft.com/office/drawing/2014/main" id="{1AE80ED0-09F4-C643-BEC2-55F378259ECE}"/>
              </a:ext>
            </a:extLst>
          </p:cNvPr>
          <p:cNvGrpSpPr/>
          <p:nvPr/>
        </p:nvGrpSpPr>
        <p:grpSpPr>
          <a:xfrm>
            <a:off x="4162080" y="5203435"/>
            <a:ext cx="321793" cy="426125"/>
            <a:chOff x="4176909" y="5489793"/>
            <a:chExt cx="321793" cy="426125"/>
          </a:xfrm>
        </p:grpSpPr>
        <p:sp>
          <p:nvSpPr>
            <p:cNvPr id="246" name="Freeform: Shape 551">
              <a:extLst>
                <a:ext uri="{FF2B5EF4-FFF2-40B4-BE49-F238E27FC236}">
                  <a16:creationId xmlns:a16="http://schemas.microsoft.com/office/drawing/2014/main" id="{66DDFB80-243A-3D40-B942-ABE35491E43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7" name="Freeform: Shape 552">
              <a:extLst>
                <a:ext uri="{FF2B5EF4-FFF2-40B4-BE49-F238E27FC236}">
                  <a16:creationId xmlns:a16="http://schemas.microsoft.com/office/drawing/2014/main" id="{FFA66D60-4037-AA48-9F3B-AC68E8AA5256}"/>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8" name="Freeform: Shape 553">
              <a:extLst>
                <a:ext uri="{FF2B5EF4-FFF2-40B4-BE49-F238E27FC236}">
                  <a16:creationId xmlns:a16="http://schemas.microsoft.com/office/drawing/2014/main" id="{D2EEF2A1-AF07-5446-A968-0967128BFDC8}"/>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9" name="Freeform: Shape 554">
              <a:extLst>
                <a:ext uri="{FF2B5EF4-FFF2-40B4-BE49-F238E27FC236}">
                  <a16:creationId xmlns:a16="http://schemas.microsoft.com/office/drawing/2014/main" id="{3CB142A7-7966-314C-81C8-5587B99845B0}"/>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0" name="Freeform: Shape 555">
              <a:extLst>
                <a:ext uri="{FF2B5EF4-FFF2-40B4-BE49-F238E27FC236}">
                  <a16:creationId xmlns:a16="http://schemas.microsoft.com/office/drawing/2014/main" id="{03C5890F-946C-5B47-8FAE-97A1124F6DC9}"/>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1" name="Freeform: Shape 556">
              <a:extLst>
                <a:ext uri="{FF2B5EF4-FFF2-40B4-BE49-F238E27FC236}">
                  <a16:creationId xmlns:a16="http://schemas.microsoft.com/office/drawing/2014/main" id="{A2D51ED6-56AF-AB44-9B2C-D3A960BA8F00}"/>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2" name="Freeform: Shape 557">
              <a:extLst>
                <a:ext uri="{FF2B5EF4-FFF2-40B4-BE49-F238E27FC236}">
                  <a16:creationId xmlns:a16="http://schemas.microsoft.com/office/drawing/2014/main" id="{45A1CC85-36A6-8943-94F5-050D5FE3E1AF}"/>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3" name="Freeform: Shape 558">
              <a:extLst>
                <a:ext uri="{FF2B5EF4-FFF2-40B4-BE49-F238E27FC236}">
                  <a16:creationId xmlns:a16="http://schemas.microsoft.com/office/drawing/2014/main" id="{8E6D4781-DAA3-7D4B-BADE-B73320109AF2}"/>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pic>
        <p:nvPicPr>
          <p:cNvPr id="280" name="Picture 279" descr="A close up of a sign&#10;&#10;Description generated with high confidence">
            <a:extLst>
              <a:ext uri="{FF2B5EF4-FFF2-40B4-BE49-F238E27FC236}">
                <a16:creationId xmlns:a16="http://schemas.microsoft.com/office/drawing/2014/main" id="{713FE821-8FE7-3147-B0DE-DAE6B11188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8327" y="4337778"/>
            <a:ext cx="399660" cy="399661"/>
          </a:xfrm>
          <a:prstGeom prst="rect">
            <a:avLst/>
          </a:prstGeom>
        </p:spPr>
      </p:pic>
      <p:grpSp>
        <p:nvGrpSpPr>
          <p:cNvPr id="282" name="Group 281">
            <a:extLst>
              <a:ext uri="{FF2B5EF4-FFF2-40B4-BE49-F238E27FC236}">
                <a16:creationId xmlns:a16="http://schemas.microsoft.com/office/drawing/2014/main" id="{3C82CCB4-C672-C849-8596-D929B32C49D7}"/>
              </a:ext>
            </a:extLst>
          </p:cNvPr>
          <p:cNvGrpSpPr/>
          <p:nvPr/>
        </p:nvGrpSpPr>
        <p:grpSpPr>
          <a:xfrm>
            <a:off x="5914272" y="4341140"/>
            <a:ext cx="504826" cy="381083"/>
            <a:chOff x="7996238" y="2078038"/>
            <a:chExt cx="731838" cy="552450"/>
          </a:xfrm>
          <a:solidFill>
            <a:srgbClr val="0078D7"/>
          </a:solidFill>
        </p:grpSpPr>
        <p:sp>
          <p:nvSpPr>
            <p:cNvPr id="283" name="Freeform 5">
              <a:extLst>
                <a:ext uri="{FF2B5EF4-FFF2-40B4-BE49-F238E27FC236}">
                  <a16:creationId xmlns:a16="http://schemas.microsoft.com/office/drawing/2014/main" id="{BBBD6F32-FF5E-9A4C-8B7B-67A65E862EFF}"/>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4" name="Freeform 6">
              <a:extLst>
                <a:ext uri="{FF2B5EF4-FFF2-40B4-BE49-F238E27FC236}">
                  <a16:creationId xmlns:a16="http://schemas.microsoft.com/office/drawing/2014/main" id="{92C91209-22F3-E74A-A6C3-20D586E6D52E}"/>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5" name="Freeform 7">
              <a:extLst>
                <a:ext uri="{FF2B5EF4-FFF2-40B4-BE49-F238E27FC236}">
                  <a16:creationId xmlns:a16="http://schemas.microsoft.com/office/drawing/2014/main" id="{DE8E55DB-0445-6B4E-9127-B6F5A8A63D6E}"/>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6" name="Freeform 8">
              <a:extLst>
                <a:ext uri="{FF2B5EF4-FFF2-40B4-BE49-F238E27FC236}">
                  <a16:creationId xmlns:a16="http://schemas.microsoft.com/office/drawing/2014/main" id="{50F61B27-6C73-4140-9FAA-31639BD0639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7" name="Freeform 9">
              <a:extLst>
                <a:ext uri="{FF2B5EF4-FFF2-40B4-BE49-F238E27FC236}">
                  <a16:creationId xmlns:a16="http://schemas.microsoft.com/office/drawing/2014/main" id="{B18E0F44-7362-374D-8B70-D89F0B7BC7C7}"/>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8" name="Freeform 10">
              <a:extLst>
                <a:ext uri="{FF2B5EF4-FFF2-40B4-BE49-F238E27FC236}">
                  <a16:creationId xmlns:a16="http://schemas.microsoft.com/office/drawing/2014/main" id="{63E4B371-EA21-A341-BD43-6A62A1B0F8C3}"/>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9" name="Freeform 11">
              <a:extLst>
                <a:ext uri="{FF2B5EF4-FFF2-40B4-BE49-F238E27FC236}">
                  <a16:creationId xmlns:a16="http://schemas.microsoft.com/office/drawing/2014/main" id="{4EF33C16-3AF2-2A46-A410-5FCC24245B25}"/>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0" name="Freeform 12">
              <a:extLst>
                <a:ext uri="{FF2B5EF4-FFF2-40B4-BE49-F238E27FC236}">
                  <a16:creationId xmlns:a16="http://schemas.microsoft.com/office/drawing/2014/main" id="{652C8F77-77CE-914C-8AC6-E1B0DA7E8C80}"/>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1" name="Freeform 13">
              <a:extLst>
                <a:ext uri="{FF2B5EF4-FFF2-40B4-BE49-F238E27FC236}">
                  <a16:creationId xmlns:a16="http://schemas.microsoft.com/office/drawing/2014/main" id="{5C73657D-E5EC-EF4B-8CC4-17A8B795161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2" name="Freeform 14">
              <a:extLst>
                <a:ext uri="{FF2B5EF4-FFF2-40B4-BE49-F238E27FC236}">
                  <a16:creationId xmlns:a16="http://schemas.microsoft.com/office/drawing/2014/main" id="{24EC5569-7A21-C14A-BBC5-806B2E76CCD3}"/>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93" name="Picture 292">
            <a:extLst>
              <a:ext uri="{FF2B5EF4-FFF2-40B4-BE49-F238E27FC236}">
                <a16:creationId xmlns:a16="http://schemas.microsoft.com/office/drawing/2014/main" id="{7381D1AC-0F89-0C44-8644-F19CBE1394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12756" y="4465506"/>
            <a:ext cx="443907" cy="443907"/>
          </a:xfrm>
          <a:prstGeom prst="rect">
            <a:avLst/>
          </a:prstGeom>
        </p:spPr>
      </p:pic>
      <p:pic>
        <p:nvPicPr>
          <p:cNvPr id="294" name="Picture 56">
            <a:extLst>
              <a:ext uri="{FF2B5EF4-FFF2-40B4-BE49-F238E27FC236}">
                <a16:creationId xmlns:a16="http://schemas.microsoft.com/office/drawing/2014/main" id="{365931B7-3988-5E49-8E2B-7C9BCE35530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03421" y="5383049"/>
            <a:ext cx="462576" cy="357650"/>
          </a:xfrm>
          <a:prstGeom prst="rect">
            <a:avLst/>
          </a:prstGeom>
        </p:spPr>
      </p:pic>
      <p:pic>
        <p:nvPicPr>
          <p:cNvPr id="295" name="Picture 294">
            <a:extLst>
              <a:ext uri="{FF2B5EF4-FFF2-40B4-BE49-F238E27FC236}">
                <a16:creationId xmlns:a16="http://schemas.microsoft.com/office/drawing/2014/main" id="{2B138742-7754-6640-8A9C-D8E06C417D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7063" y="3628862"/>
            <a:ext cx="475293" cy="426125"/>
          </a:xfrm>
          <a:prstGeom prst="rect">
            <a:avLst/>
          </a:prstGeom>
        </p:spPr>
      </p:pic>
      <p:pic>
        <p:nvPicPr>
          <p:cNvPr id="297" name="Picture 296">
            <a:extLst>
              <a:ext uri="{FF2B5EF4-FFF2-40B4-BE49-F238E27FC236}">
                <a16:creationId xmlns:a16="http://schemas.microsoft.com/office/drawing/2014/main" id="{59E1A505-35FA-824D-BEAF-4D343FBA6F8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03927" y="3503938"/>
            <a:ext cx="860866" cy="451476"/>
          </a:xfrm>
          <a:prstGeom prst="rect">
            <a:avLst/>
          </a:prstGeom>
        </p:spPr>
      </p:pic>
      <p:grpSp>
        <p:nvGrpSpPr>
          <p:cNvPr id="131" name="Group 130">
            <a:extLst>
              <a:ext uri="{FF2B5EF4-FFF2-40B4-BE49-F238E27FC236}">
                <a16:creationId xmlns:a16="http://schemas.microsoft.com/office/drawing/2014/main" id="{C88ABBD0-9A26-42C4-8A78-AF5EEC6F58EC}"/>
              </a:ext>
            </a:extLst>
          </p:cNvPr>
          <p:cNvGrpSpPr/>
          <p:nvPr/>
        </p:nvGrpSpPr>
        <p:grpSpPr>
          <a:xfrm>
            <a:off x="227280" y="2964842"/>
            <a:ext cx="1162794" cy="318190"/>
            <a:chOff x="149010" y="2104220"/>
            <a:chExt cx="1139936" cy="311980"/>
          </a:xfrm>
        </p:grpSpPr>
        <p:pic>
          <p:nvPicPr>
            <p:cNvPr id="132" name="Graphic 131">
              <a:extLst>
                <a:ext uri="{FF2B5EF4-FFF2-40B4-BE49-F238E27FC236}">
                  <a16:creationId xmlns:a16="http://schemas.microsoft.com/office/drawing/2014/main" id="{517A547C-C7CD-4B45-8275-F2EF4B6B99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9010" y="2124261"/>
              <a:ext cx="271899" cy="271899"/>
            </a:xfrm>
            <a:prstGeom prst="rect">
              <a:avLst/>
            </a:prstGeom>
          </p:spPr>
        </p:pic>
        <p:sp>
          <p:nvSpPr>
            <p:cNvPr id="133" name="Freeform: Shape 132">
              <a:extLst>
                <a:ext uri="{FF2B5EF4-FFF2-40B4-BE49-F238E27FC236}">
                  <a16:creationId xmlns:a16="http://schemas.microsoft.com/office/drawing/2014/main" id="{1750AE66-9A49-4A62-BD29-6B757FC00CCE}"/>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134" name="Picture 133">
              <a:extLst>
                <a:ext uri="{FF2B5EF4-FFF2-40B4-BE49-F238E27FC236}">
                  <a16:creationId xmlns:a16="http://schemas.microsoft.com/office/drawing/2014/main" id="{F99F6E39-F26D-439C-B918-B6D2B38B852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nvGrpSpPr>
          <p:cNvPr id="135" name="Group 134">
            <a:extLst>
              <a:ext uri="{FF2B5EF4-FFF2-40B4-BE49-F238E27FC236}">
                <a16:creationId xmlns:a16="http://schemas.microsoft.com/office/drawing/2014/main" id="{5AA1800C-6F38-4572-B955-3232CBBD5D86}"/>
              </a:ext>
            </a:extLst>
          </p:cNvPr>
          <p:cNvGrpSpPr/>
          <p:nvPr/>
        </p:nvGrpSpPr>
        <p:grpSpPr>
          <a:xfrm>
            <a:off x="272102" y="4859811"/>
            <a:ext cx="1089234" cy="406914"/>
            <a:chOff x="94228" y="4054674"/>
            <a:chExt cx="1327848" cy="496126"/>
          </a:xfrm>
        </p:grpSpPr>
        <p:grpSp>
          <p:nvGrpSpPr>
            <p:cNvPr id="136" name="Group 135">
              <a:extLst>
                <a:ext uri="{FF2B5EF4-FFF2-40B4-BE49-F238E27FC236}">
                  <a16:creationId xmlns:a16="http://schemas.microsoft.com/office/drawing/2014/main" id="{CEEEFC63-9DCA-4465-B5A3-5245EDA1FCA6}"/>
                </a:ext>
              </a:extLst>
            </p:cNvPr>
            <p:cNvGrpSpPr/>
            <p:nvPr/>
          </p:nvGrpSpPr>
          <p:grpSpPr>
            <a:xfrm>
              <a:off x="94228" y="4054674"/>
              <a:ext cx="565043" cy="490322"/>
              <a:chOff x="582887" y="2608468"/>
              <a:chExt cx="565043" cy="490322"/>
            </a:xfrm>
          </p:grpSpPr>
          <p:grpSp>
            <p:nvGrpSpPr>
              <p:cNvPr id="187" name="Group 186">
                <a:extLst>
                  <a:ext uri="{FF2B5EF4-FFF2-40B4-BE49-F238E27FC236}">
                    <a16:creationId xmlns:a16="http://schemas.microsoft.com/office/drawing/2014/main" id="{11827D12-903F-4828-BEDF-EBFB79367729}"/>
                  </a:ext>
                </a:extLst>
              </p:cNvPr>
              <p:cNvGrpSpPr/>
              <p:nvPr/>
            </p:nvGrpSpPr>
            <p:grpSpPr>
              <a:xfrm>
                <a:off x="582887" y="2608468"/>
                <a:ext cx="565043" cy="490322"/>
                <a:chOff x="-2759707" y="1099472"/>
                <a:chExt cx="7926138" cy="6799719"/>
              </a:xfrm>
            </p:grpSpPr>
            <p:sp>
              <p:nvSpPr>
                <p:cNvPr id="192" name="Rectangle 317">
                  <a:extLst>
                    <a:ext uri="{FF2B5EF4-FFF2-40B4-BE49-F238E27FC236}">
                      <a16:creationId xmlns:a16="http://schemas.microsoft.com/office/drawing/2014/main" id="{C271D269-AEF4-455D-B0DF-7F0BE1021A8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3" name="Rounded Rectangle 439">
                  <a:extLst>
                    <a:ext uri="{FF2B5EF4-FFF2-40B4-BE49-F238E27FC236}">
                      <a16:creationId xmlns:a16="http://schemas.microsoft.com/office/drawing/2014/main" id="{C165952B-23B4-494B-9980-1B10C20F26AC}"/>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8DB90264-D616-41FC-8D93-BE630D8FCDE1}"/>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924D37E-F019-4A5E-B2B5-E8DC2CFC906E}"/>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8" name="Freeform 5">
                <a:extLst>
                  <a:ext uri="{FF2B5EF4-FFF2-40B4-BE49-F238E27FC236}">
                    <a16:creationId xmlns:a16="http://schemas.microsoft.com/office/drawing/2014/main" id="{C2E57D27-964D-4127-B1C0-68B7F832EBC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89" name="Rectangle 6">
                <a:extLst>
                  <a:ext uri="{FF2B5EF4-FFF2-40B4-BE49-F238E27FC236}">
                    <a16:creationId xmlns:a16="http://schemas.microsoft.com/office/drawing/2014/main" id="{36A18B9A-F1CE-4777-B312-7D88A7FFE83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0" name="Rectangle 7">
                <a:extLst>
                  <a:ext uri="{FF2B5EF4-FFF2-40B4-BE49-F238E27FC236}">
                    <a16:creationId xmlns:a16="http://schemas.microsoft.com/office/drawing/2014/main" id="{AD550553-67BD-4A6B-9B5E-DF42FF7F5827}"/>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1" name="Rectangle 8">
                <a:extLst>
                  <a:ext uri="{FF2B5EF4-FFF2-40B4-BE49-F238E27FC236}">
                    <a16:creationId xmlns:a16="http://schemas.microsoft.com/office/drawing/2014/main" id="{88E4D546-969E-4B52-9C80-6B4A00BF10C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grpSp>
        <p:grpSp>
          <p:nvGrpSpPr>
            <p:cNvPr id="137" name="Group 136">
              <a:extLst>
                <a:ext uri="{FF2B5EF4-FFF2-40B4-BE49-F238E27FC236}">
                  <a16:creationId xmlns:a16="http://schemas.microsoft.com/office/drawing/2014/main" id="{472340BB-79B2-4D21-A9D7-7FE4A0F5F56A}"/>
                </a:ext>
              </a:extLst>
            </p:cNvPr>
            <p:cNvGrpSpPr/>
            <p:nvPr/>
          </p:nvGrpSpPr>
          <p:grpSpPr>
            <a:xfrm>
              <a:off x="833546" y="4054674"/>
              <a:ext cx="588530" cy="496126"/>
              <a:chOff x="493618" y="3055549"/>
              <a:chExt cx="716256" cy="603797"/>
            </a:xfrm>
          </p:grpSpPr>
          <p:grpSp>
            <p:nvGrpSpPr>
              <p:cNvPr id="138" name="Group 137">
                <a:extLst>
                  <a:ext uri="{FF2B5EF4-FFF2-40B4-BE49-F238E27FC236}">
                    <a16:creationId xmlns:a16="http://schemas.microsoft.com/office/drawing/2014/main" id="{6EB517E4-6D7A-4916-BDA6-F4BDE200ECBF}"/>
                  </a:ext>
                </a:extLst>
              </p:cNvPr>
              <p:cNvGrpSpPr/>
              <p:nvPr/>
            </p:nvGrpSpPr>
            <p:grpSpPr>
              <a:xfrm>
                <a:off x="796699" y="3403695"/>
                <a:ext cx="413175" cy="253655"/>
                <a:chOff x="-655566" y="3895060"/>
                <a:chExt cx="761727" cy="430956"/>
              </a:xfrm>
            </p:grpSpPr>
            <p:grpSp>
              <p:nvGrpSpPr>
                <p:cNvPr id="171" name="Group 170">
                  <a:extLst>
                    <a:ext uri="{FF2B5EF4-FFF2-40B4-BE49-F238E27FC236}">
                      <a16:creationId xmlns:a16="http://schemas.microsoft.com/office/drawing/2014/main" id="{1CD77C84-52ED-4155-A2AC-4892D86ACC4D}"/>
                    </a:ext>
                  </a:extLst>
                </p:cNvPr>
                <p:cNvGrpSpPr/>
                <p:nvPr/>
              </p:nvGrpSpPr>
              <p:grpSpPr>
                <a:xfrm>
                  <a:off x="-655566" y="3895060"/>
                  <a:ext cx="761727" cy="430956"/>
                  <a:chOff x="10867216" y="6204939"/>
                  <a:chExt cx="791499" cy="447800"/>
                </a:xfrm>
              </p:grpSpPr>
              <p:sp>
                <p:nvSpPr>
                  <p:cNvPr id="180" name="Round Same Side Corner Rectangle 206">
                    <a:extLst>
                      <a:ext uri="{FF2B5EF4-FFF2-40B4-BE49-F238E27FC236}">
                        <a16:creationId xmlns:a16="http://schemas.microsoft.com/office/drawing/2014/main" id="{9BECEE25-CCEC-4769-A5D0-B3F6F118280A}"/>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81" name="Group 180">
                    <a:extLst>
                      <a:ext uri="{FF2B5EF4-FFF2-40B4-BE49-F238E27FC236}">
                        <a16:creationId xmlns:a16="http://schemas.microsoft.com/office/drawing/2014/main" id="{85984CD9-A30C-40F4-83D1-9C3DA81B2CFA}"/>
                      </a:ext>
                    </a:extLst>
                  </p:cNvPr>
                  <p:cNvGrpSpPr/>
                  <p:nvPr/>
                </p:nvGrpSpPr>
                <p:grpSpPr>
                  <a:xfrm>
                    <a:off x="10924674" y="6204939"/>
                    <a:ext cx="676584" cy="420187"/>
                    <a:chOff x="10924674" y="6204939"/>
                    <a:chExt cx="676584" cy="420187"/>
                  </a:xfrm>
                </p:grpSpPr>
                <p:grpSp>
                  <p:nvGrpSpPr>
                    <p:cNvPr id="183" name="Group 182">
                      <a:extLst>
                        <a:ext uri="{FF2B5EF4-FFF2-40B4-BE49-F238E27FC236}">
                          <a16:creationId xmlns:a16="http://schemas.microsoft.com/office/drawing/2014/main" id="{041B6E5F-B564-415C-B01C-D3C0BB6610B1}"/>
                        </a:ext>
                      </a:extLst>
                    </p:cNvPr>
                    <p:cNvGrpSpPr/>
                    <p:nvPr/>
                  </p:nvGrpSpPr>
                  <p:grpSpPr>
                    <a:xfrm>
                      <a:off x="10924674" y="6204939"/>
                      <a:ext cx="676584" cy="406447"/>
                      <a:chOff x="15402433" y="3770727"/>
                      <a:chExt cx="3379343" cy="2030084"/>
                    </a:xfrm>
                  </p:grpSpPr>
                  <p:sp>
                    <p:nvSpPr>
                      <p:cNvPr id="185" name="Round Same Side Corner Rectangle 211">
                        <a:extLst>
                          <a:ext uri="{FF2B5EF4-FFF2-40B4-BE49-F238E27FC236}">
                            <a16:creationId xmlns:a16="http://schemas.microsoft.com/office/drawing/2014/main" id="{FF5459D7-A268-4284-B1CE-9DA98C3E0184}"/>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D8CFDED5-8DD2-4FC0-9C95-964918ABD758}"/>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4" name="Round Same Side Corner Rectangle 210">
                      <a:extLst>
                        <a:ext uri="{FF2B5EF4-FFF2-40B4-BE49-F238E27FC236}">
                          <a16:creationId xmlns:a16="http://schemas.microsoft.com/office/drawing/2014/main" id="{5E5F5B7E-B2F0-4468-BC46-261BC8AFC5B6}"/>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2" name="Round Same Side Corner Rectangle 139">
                    <a:extLst>
                      <a:ext uri="{FF2B5EF4-FFF2-40B4-BE49-F238E27FC236}">
                        <a16:creationId xmlns:a16="http://schemas.microsoft.com/office/drawing/2014/main" id="{C8561679-592F-4BE7-B311-EFC3EEB75A3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A493F8B-6E81-4CF9-AB11-A2C1BCE8610A}"/>
                    </a:ext>
                  </a:extLst>
                </p:cNvPr>
                <p:cNvGrpSpPr/>
                <p:nvPr/>
              </p:nvGrpSpPr>
              <p:grpSpPr>
                <a:xfrm>
                  <a:off x="-571796" y="3917872"/>
                  <a:ext cx="588901" cy="343249"/>
                  <a:chOff x="11780774" y="6292409"/>
                  <a:chExt cx="518383" cy="373899"/>
                </a:xfrm>
              </p:grpSpPr>
              <p:sp>
                <p:nvSpPr>
                  <p:cNvPr id="173" name="Rectangle 172">
                    <a:extLst>
                      <a:ext uri="{FF2B5EF4-FFF2-40B4-BE49-F238E27FC236}">
                        <a16:creationId xmlns:a16="http://schemas.microsoft.com/office/drawing/2014/main" id="{B3ECA1E1-E007-40FF-B312-53296CB5AE5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2C0E852-6BAF-4B1B-8646-84D4B51E188C}"/>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4D68968A-C139-4F4B-A3B6-4F24B49CEC4F}"/>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E796A280-5179-4BF3-86FA-E54A007E80BB}"/>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7" name="Rounded Rectangle 203">
                    <a:extLst>
                      <a:ext uri="{FF2B5EF4-FFF2-40B4-BE49-F238E27FC236}">
                        <a16:creationId xmlns:a16="http://schemas.microsoft.com/office/drawing/2014/main" id="{96F96A79-DEDA-4C43-ABE0-7A7F3C8F3CE7}"/>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8" name="Rounded Rectangle 204">
                    <a:extLst>
                      <a:ext uri="{FF2B5EF4-FFF2-40B4-BE49-F238E27FC236}">
                        <a16:creationId xmlns:a16="http://schemas.microsoft.com/office/drawing/2014/main" id="{2012C330-CF36-4C5F-AA39-97C9E5BE47DE}"/>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9" name="Rounded Rectangle 205">
                    <a:extLst>
                      <a:ext uri="{FF2B5EF4-FFF2-40B4-BE49-F238E27FC236}">
                        <a16:creationId xmlns:a16="http://schemas.microsoft.com/office/drawing/2014/main" id="{3DDDB7E0-F689-48F8-BA07-9191B19865A0}"/>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153F0E91-0BBF-407F-99A7-CFCE7AF5293A}"/>
                  </a:ext>
                </a:extLst>
              </p:cNvPr>
              <p:cNvGrpSpPr/>
              <p:nvPr/>
            </p:nvGrpSpPr>
            <p:grpSpPr>
              <a:xfrm>
                <a:off x="959876" y="3055549"/>
                <a:ext cx="217476" cy="328226"/>
                <a:chOff x="-296232" y="3492549"/>
                <a:chExt cx="211588" cy="319338"/>
              </a:xfrm>
            </p:grpSpPr>
            <p:sp>
              <p:nvSpPr>
                <p:cNvPr id="161" name="Rounded Rectangle 182">
                  <a:extLst>
                    <a:ext uri="{FF2B5EF4-FFF2-40B4-BE49-F238E27FC236}">
                      <a16:creationId xmlns:a16="http://schemas.microsoft.com/office/drawing/2014/main" id="{0F5FB617-4A29-4999-9F1C-AAAA65039A0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62" name="Oval 161">
                  <a:extLst>
                    <a:ext uri="{FF2B5EF4-FFF2-40B4-BE49-F238E27FC236}">
                      <a16:creationId xmlns:a16="http://schemas.microsoft.com/office/drawing/2014/main" id="{A4376B22-9C93-4FBF-86CA-00514F59B31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63" name="Rounded Rectangle 184">
                  <a:extLst>
                    <a:ext uri="{FF2B5EF4-FFF2-40B4-BE49-F238E27FC236}">
                      <a16:creationId xmlns:a16="http://schemas.microsoft.com/office/drawing/2014/main" id="{7D221C83-0068-4D5E-B915-3201CC9D9C9A}"/>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64" name="Group 163">
                  <a:extLst>
                    <a:ext uri="{FF2B5EF4-FFF2-40B4-BE49-F238E27FC236}">
                      <a16:creationId xmlns:a16="http://schemas.microsoft.com/office/drawing/2014/main" id="{BEDF27AF-370B-4D5A-BCB4-0BC90DD739C3}"/>
                    </a:ext>
                  </a:extLst>
                </p:cNvPr>
                <p:cNvGrpSpPr/>
                <p:nvPr/>
              </p:nvGrpSpPr>
              <p:grpSpPr>
                <a:xfrm>
                  <a:off x="-267082" y="3531358"/>
                  <a:ext cx="152122" cy="225695"/>
                  <a:chOff x="11279466" y="5630123"/>
                  <a:chExt cx="137117" cy="225695"/>
                </a:xfrm>
              </p:grpSpPr>
              <p:sp>
                <p:nvSpPr>
                  <p:cNvPr id="165" name="Rectangle 164">
                    <a:extLst>
                      <a:ext uri="{FF2B5EF4-FFF2-40B4-BE49-F238E27FC236}">
                        <a16:creationId xmlns:a16="http://schemas.microsoft.com/office/drawing/2014/main" id="{442BF94B-E48B-4CE0-A14F-412E34B616C9}"/>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C12B6685-3DE4-44C4-A91F-A17B9274051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7" name="Rounded Rectangle 195">
                    <a:extLst>
                      <a:ext uri="{FF2B5EF4-FFF2-40B4-BE49-F238E27FC236}">
                        <a16:creationId xmlns:a16="http://schemas.microsoft.com/office/drawing/2014/main" id="{4033F9F5-0AEB-4F72-A8B3-958DBD67EAFD}"/>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8" name="Rounded Rectangle 196">
                    <a:extLst>
                      <a:ext uri="{FF2B5EF4-FFF2-40B4-BE49-F238E27FC236}">
                        <a16:creationId xmlns:a16="http://schemas.microsoft.com/office/drawing/2014/main" id="{B83843D4-A5A2-4230-9C2A-EEEC18AD040B}"/>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9" name="Rounded Rectangle 197">
                    <a:extLst>
                      <a:ext uri="{FF2B5EF4-FFF2-40B4-BE49-F238E27FC236}">
                        <a16:creationId xmlns:a16="http://schemas.microsoft.com/office/drawing/2014/main" id="{C1984AF4-4083-4A10-AD0A-4F0982DEB73F}"/>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0" name="Rounded Rectangle 198">
                    <a:extLst>
                      <a:ext uri="{FF2B5EF4-FFF2-40B4-BE49-F238E27FC236}">
                        <a16:creationId xmlns:a16="http://schemas.microsoft.com/office/drawing/2014/main" id="{6ABD3332-CBFD-4A76-9DCC-752B8B972624}"/>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FC4F3489-15AB-47D8-9F10-5A56674AD949}"/>
                  </a:ext>
                </a:extLst>
              </p:cNvPr>
              <p:cNvGrpSpPr/>
              <p:nvPr/>
            </p:nvGrpSpPr>
            <p:grpSpPr>
              <a:xfrm>
                <a:off x="505834" y="3069727"/>
                <a:ext cx="408640" cy="294744"/>
                <a:chOff x="505834" y="3069727"/>
                <a:chExt cx="408640" cy="294744"/>
              </a:xfrm>
            </p:grpSpPr>
            <p:sp>
              <p:nvSpPr>
                <p:cNvPr id="154" name="Rectangle 153">
                  <a:extLst>
                    <a:ext uri="{FF2B5EF4-FFF2-40B4-BE49-F238E27FC236}">
                      <a16:creationId xmlns:a16="http://schemas.microsoft.com/office/drawing/2014/main" id="{67852BAC-50F3-4D1B-94C1-B956096888D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E79435D7-FE9A-4D00-8343-E197F53C6ACF}"/>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9A21C1B0-5EE9-4A0A-8EC0-F60ECB649161}"/>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1CB83D26-488E-465C-B246-46572E9B9ADA}"/>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8" name="Rounded Rectangle 176">
                  <a:extLst>
                    <a:ext uri="{FF2B5EF4-FFF2-40B4-BE49-F238E27FC236}">
                      <a16:creationId xmlns:a16="http://schemas.microsoft.com/office/drawing/2014/main" id="{57B46800-F215-42A7-BF5B-E21BF6110495}"/>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9" name="Rounded Rectangle 177">
                  <a:extLst>
                    <a:ext uri="{FF2B5EF4-FFF2-40B4-BE49-F238E27FC236}">
                      <a16:creationId xmlns:a16="http://schemas.microsoft.com/office/drawing/2014/main" id="{D54F0E85-0337-4628-B88B-3CF6DC5C26F8}"/>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0" name="Rounded Rectangle 178">
                  <a:extLst>
                    <a:ext uri="{FF2B5EF4-FFF2-40B4-BE49-F238E27FC236}">
                      <a16:creationId xmlns:a16="http://schemas.microsoft.com/office/drawing/2014/main" id="{397A9ACD-4848-4188-8E7F-B502709B9F3F}"/>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41" name="Freeform 179">
                <a:extLst>
                  <a:ext uri="{FF2B5EF4-FFF2-40B4-BE49-F238E27FC236}">
                    <a16:creationId xmlns:a16="http://schemas.microsoft.com/office/drawing/2014/main" id="{BC434463-5D67-4E93-B0A9-5A6FD7F996E7}"/>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42" name="Group 141">
                <a:extLst>
                  <a:ext uri="{FF2B5EF4-FFF2-40B4-BE49-F238E27FC236}">
                    <a16:creationId xmlns:a16="http://schemas.microsoft.com/office/drawing/2014/main" id="{791F2792-EC36-4294-8263-96FA7570A855}"/>
                  </a:ext>
                </a:extLst>
              </p:cNvPr>
              <p:cNvGrpSpPr/>
              <p:nvPr/>
            </p:nvGrpSpPr>
            <p:grpSpPr>
              <a:xfrm>
                <a:off x="501923" y="3414781"/>
                <a:ext cx="268776" cy="244565"/>
                <a:chOff x="501923" y="3414781"/>
                <a:chExt cx="268776" cy="244565"/>
              </a:xfrm>
            </p:grpSpPr>
            <p:sp>
              <p:nvSpPr>
                <p:cNvPr id="143" name="Rounded Rectangle 182">
                  <a:extLst>
                    <a:ext uri="{FF2B5EF4-FFF2-40B4-BE49-F238E27FC236}">
                      <a16:creationId xmlns:a16="http://schemas.microsoft.com/office/drawing/2014/main" id="{7029A7EB-E4E9-4E59-B69F-C20F9A6CC350}"/>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44" name="Oval 143">
                  <a:extLst>
                    <a:ext uri="{FF2B5EF4-FFF2-40B4-BE49-F238E27FC236}">
                      <a16:creationId xmlns:a16="http://schemas.microsoft.com/office/drawing/2014/main" id="{0A5B01DF-EB5A-4B65-9F76-B80073D5B56C}"/>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45" name="Rounded Rectangle 184">
                  <a:extLst>
                    <a:ext uri="{FF2B5EF4-FFF2-40B4-BE49-F238E27FC236}">
                      <a16:creationId xmlns:a16="http://schemas.microsoft.com/office/drawing/2014/main" id="{F4CDB30E-3D56-44F4-BCE8-0688E8E8DE09}"/>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46" name="Group 145">
                  <a:extLst>
                    <a:ext uri="{FF2B5EF4-FFF2-40B4-BE49-F238E27FC236}">
                      <a16:creationId xmlns:a16="http://schemas.microsoft.com/office/drawing/2014/main" id="{6122E99E-AE96-4E40-BAB1-A510D9750AB1}"/>
                    </a:ext>
                  </a:extLst>
                </p:cNvPr>
                <p:cNvGrpSpPr/>
                <p:nvPr/>
              </p:nvGrpSpPr>
              <p:grpSpPr>
                <a:xfrm>
                  <a:off x="518311" y="3459175"/>
                  <a:ext cx="235999" cy="157484"/>
                  <a:chOff x="505834" y="3069727"/>
                  <a:chExt cx="408640" cy="294744"/>
                </a:xfrm>
              </p:grpSpPr>
              <p:sp>
                <p:nvSpPr>
                  <p:cNvPr id="147" name="Rectangle 146">
                    <a:extLst>
                      <a:ext uri="{FF2B5EF4-FFF2-40B4-BE49-F238E27FC236}">
                        <a16:creationId xmlns:a16="http://schemas.microsoft.com/office/drawing/2014/main" id="{69FDFCC7-546F-4DFA-8E26-B63D7E5E596C}"/>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872B8AC7-1D95-4A09-BBF5-B0CAE24183C9}"/>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8C4E533-1F51-4181-BCAF-71781F216908}"/>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90773C6A-371A-4F8D-8006-6D00DBC5E0E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1" name="Rounded Rectangle 176">
                    <a:extLst>
                      <a:ext uri="{FF2B5EF4-FFF2-40B4-BE49-F238E27FC236}">
                        <a16:creationId xmlns:a16="http://schemas.microsoft.com/office/drawing/2014/main" id="{B4332173-B1F2-4591-950D-5E2D1A0A592D}"/>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2" name="Rounded Rectangle 177">
                    <a:extLst>
                      <a:ext uri="{FF2B5EF4-FFF2-40B4-BE49-F238E27FC236}">
                        <a16:creationId xmlns:a16="http://schemas.microsoft.com/office/drawing/2014/main" id="{3CA6C041-D7BB-453B-9B6B-B0124BC88DA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3" name="Rounded Rectangle 178">
                    <a:extLst>
                      <a:ext uri="{FF2B5EF4-FFF2-40B4-BE49-F238E27FC236}">
                        <a16:creationId xmlns:a16="http://schemas.microsoft.com/office/drawing/2014/main" id="{EB16E8E7-87E1-436C-987C-924C89A69431}"/>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grpSp>
    </p:spTree>
    <p:custDataLst>
      <p:tags r:id="rId1"/>
    </p:custDataLst>
    <p:extLst>
      <p:ext uri="{BB962C8B-B14F-4D97-AF65-F5344CB8AC3E}">
        <p14:creationId xmlns:p14="http://schemas.microsoft.com/office/powerpoint/2010/main" val="3276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1897429"/>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686416"/>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242899"/>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416726"/>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246" name="TextBox 245">
            <a:extLst>
              <a:ext uri="{FF2B5EF4-FFF2-40B4-BE49-F238E27FC236}">
                <a16:creationId xmlns:a16="http://schemas.microsoft.com/office/drawing/2014/main" id="{E88E97F0-91D0-450C-ABD1-D31E400A51E1}"/>
              </a:ext>
            </a:extLst>
          </p:cNvPr>
          <p:cNvSpPr txBox="1"/>
          <p:nvPr/>
        </p:nvSpPr>
        <p:spPr>
          <a:xfrm>
            <a:off x="186068" y="3960925"/>
            <a:ext cx="1402948" cy="430887"/>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37656" y="3439560"/>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5"/>
          <a:stretch>
            <a:fillRect/>
          </a:stretch>
        </p:blipFill>
        <p:spPr>
          <a:xfrm>
            <a:off x="854061" y="3767257"/>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980054" y="1634338"/>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835675" y="1634338"/>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835675" y="577634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679963"/>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679963"/>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581509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026831" y="3758247"/>
            <a:ext cx="617102"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C9573B6F-3AC9-4DDA-9898-1694D9AFF1A9}"/>
              </a:ext>
            </a:extLst>
          </p:cNvPr>
          <p:cNvGrpSpPr/>
          <p:nvPr/>
        </p:nvGrpSpPr>
        <p:grpSpPr>
          <a:xfrm>
            <a:off x="2597156" y="1006849"/>
            <a:ext cx="7147387" cy="4949578"/>
            <a:chOff x="2597156" y="862474"/>
            <a:chExt cx="7147387" cy="4949578"/>
          </a:xfrm>
        </p:grpSpPr>
        <p:sp>
          <p:nvSpPr>
            <p:cNvPr id="45" name="Rectangle 44">
              <a:extLst>
                <a:ext uri="{FF2B5EF4-FFF2-40B4-BE49-F238E27FC236}">
                  <a16:creationId xmlns:a16="http://schemas.microsoft.com/office/drawing/2014/main" id="{A69E0FC0-2D71-4522-A6CE-13CC209AE0FF}"/>
                </a:ext>
              </a:extLst>
            </p:cNvPr>
            <p:cNvSpPr/>
            <p:nvPr/>
          </p:nvSpPr>
          <p:spPr bwMode="auto">
            <a:xfrm>
              <a:off x="3495820" y="4945303"/>
              <a:ext cx="5658178" cy="767974"/>
            </a:xfrm>
            <a:prstGeom prst="rect">
              <a:avLst/>
            </a:prstGeom>
            <a:solidFill>
              <a:schemeClr val="bg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39" name="Picture 24" descr="Image result for Azure Cosmos DB icon">
              <a:extLst>
                <a:ext uri="{FF2B5EF4-FFF2-40B4-BE49-F238E27FC236}">
                  <a16:creationId xmlns:a16="http://schemas.microsoft.com/office/drawing/2014/main" id="{BBCDF950-2373-43FB-8A73-06C597D0B4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9274" y="5108133"/>
              <a:ext cx="696688"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3148" y="5068499"/>
              <a:ext cx="445027" cy="44502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8"/>
            <a:stretch>
              <a:fillRect/>
            </a:stretch>
          </p:blipFill>
          <p:spPr>
            <a:xfrm>
              <a:off x="3931090" y="5053812"/>
              <a:ext cx="474405" cy="474405"/>
            </a:xfrm>
            <a:prstGeom prst="rect">
              <a:avLst/>
            </a:prstGeom>
            <a:noFill/>
          </p:spPr>
        </p:pic>
        <p:pic>
          <p:nvPicPr>
            <p:cNvPr id="42" name="Picture 30" descr="Image result for Azure SQL DB icon">
              <a:extLst>
                <a:ext uri="{FF2B5EF4-FFF2-40B4-BE49-F238E27FC236}">
                  <a16:creationId xmlns:a16="http://schemas.microsoft.com/office/drawing/2014/main" id="{9333EBF3-676A-412C-9952-9B35FF912F3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78253" y="5107830"/>
              <a:ext cx="436139" cy="4361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005F606-D415-4E85-B2EC-6F8C096DCD5A}"/>
                </a:ext>
              </a:extLst>
            </p:cNvPr>
            <p:cNvSpPr/>
            <p:nvPr/>
          </p:nvSpPr>
          <p:spPr bwMode="auto">
            <a:xfrm>
              <a:off x="3606091" y="3088633"/>
              <a:ext cx="742660" cy="641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72" name="Picture 71">
              <a:extLst>
                <a:ext uri="{FF2B5EF4-FFF2-40B4-BE49-F238E27FC236}">
                  <a16:creationId xmlns:a16="http://schemas.microsoft.com/office/drawing/2014/main" id="{97DFC518-22C0-42DB-A542-A25E776E7EFA}"/>
                </a:ext>
              </a:extLst>
            </p:cNvPr>
            <p:cNvPicPr>
              <a:picLocks noChangeAspect="1"/>
            </p:cNvPicPr>
            <p:nvPr/>
          </p:nvPicPr>
          <p:blipFill>
            <a:blip r:embed="rId10"/>
            <a:stretch>
              <a:fillRect/>
            </a:stretch>
          </p:blipFill>
          <p:spPr>
            <a:xfrm>
              <a:off x="3805204" y="3187368"/>
              <a:ext cx="395269" cy="395269"/>
            </a:xfrm>
            <a:prstGeom prst="rect">
              <a:avLst/>
            </a:prstGeom>
            <a:noFill/>
          </p:spPr>
        </p:pic>
        <p:sp>
          <p:nvSpPr>
            <p:cNvPr id="8" name="TextBox 7">
              <a:extLst>
                <a:ext uri="{FF2B5EF4-FFF2-40B4-BE49-F238E27FC236}">
                  <a16:creationId xmlns:a16="http://schemas.microsoft.com/office/drawing/2014/main" id="{97DE9726-BD7C-4657-9A44-8986AE62F9E7}"/>
                </a:ext>
              </a:extLst>
            </p:cNvPr>
            <p:cNvSpPr txBox="1"/>
            <p:nvPr/>
          </p:nvSpPr>
          <p:spPr>
            <a:xfrm>
              <a:off x="2715584" y="3771509"/>
              <a:ext cx="971741"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HUBS</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702065" y="3777629"/>
              <a:ext cx="689612"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sp>
          <p:nvSpPr>
            <p:cNvPr id="76" name="TextBox 75">
              <a:extLst>
                <a:ext uri="{FF2B5EF4-FFF2-40B4-BE49-F238E27FC236}">
                  <a16:creationId xmlns:a16="http://schemas.microsoft.com/office/drawing/2014/main" id="{B04CA3A7-A8D1-4257-A1A7-ED0CAAC8C8AE}"/>
                </a:ext>
              </a:extLst>
            </p:cNvPr>
            <p:cNvSpPr txBox="1"/>
            <p:nvPr/>
          </p:nvSpPr>
          <p:spPr>
            <a:xfrm>
              <a:off x="4377556" y="377150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pic>
          <p:nvPicPr>
            <p:cNvPr id="77" name="Picture 76">
              <a:extLst>
                <a:ext uri="{FF2B5EF4-FFF2-40B4-BE49-F238E27FC236}">
                  <a16:creationId xmlns:a16="http://schemas.microsoft.com/office/drawing/2014/main" id="{51E7C3F0-DD83-4803-A332-E040AE6CABE0}"/>
                </a:ext>
              </a:extLst>
            </p:cNvPr>
            <p:cNvPicPr>
              <a:picLocks noChangeAspect="1"/>
            </p:cNvPicPr>
            <p:nvPr/>
          </p:nvPicPr>
          <p:blipFill>
            <a:blip r:embed="rId11"/>
            <a:stretch>
              <a:fillRect/>
            </a:stretch>
          </p:blipFill>
          <p:spPr>
            <a:xfrm>
              <a:off x="6616619" y="3088633"/>
              <a:ext cx="649917" cy="649917"/>
            </a:xfrm>
            <a:prstGeom prst="rect">
              <a:avLst/>
            </a:prstGeom>
            <a:noFill/>
          </p:spPr>
        </p:pic>
        <p:sp>
          <p:nvSpPr>
            <p:cNvPr id="81" name="TextBox 80">
              <a:extLst>
                <a:ext uri="{FF2B5EF4-FFF2-40B4-BE49-F238E27FC236}">
                  <a16:creationId xmlns:a16="http://schemas.microsoft.com/office/drawing/2014/main" id="{AF34930A-FF5D-41A9-B636-B29C7BF68435}"/>
                </a:ext>
              </a:extLst>
            </p:cNvPr>
            <p:cNvSpPr txBox="1"/>
            <p:nvPr/>
          </p:nvSpPr>
          <p:spPr>
            <a:xfrm>
              <a:off x="6629395" y="372559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715607" y="3725592"/>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7300560" y="3729391"/>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9523" y="3077342"/>
              <a:ext cx="670390" cy="673651"/>
            </a:xfrm>
            <a:prstGeom prst="rect">
              <a:avLst/>
            </a:prstGeom>
            <a:noFill/>
          </p:spPr>
        </p:pic>
        <p:sp>
          <p:nvSpPr>
            <p:cNvPr id="59" name="TextBox 58">
              <a:extLst>
                <a:ext uri="{FF2B5EF4-FFF2-40B4-BE49-F238E27FC236}">
                  <a16:creationId xmlns:a16="http://schemas.microsoft.com/office/drawing/2014/main" id="{B723EFC5-6988-4E8A-BF81-DC1937934AC5}"/>
                </a:ext>
              </a:extLst>
            </p:cNvPr>
            <p:cNvSpPr txBox="1"/>
            <p:nvPr/>
          </p:nvSpPr>
          <p:spPr>
            <a:xfrm>
              <a:off x="6676529" y="1870210"/>
              <a:ext cx="857889"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105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70" name="TextBox 69">
              <a:extLst>
                <a:ext uri="{FF2B5EF4-FFF2-40B4-BE49-F238E27FC236}">
                  <a16:creationId xmlns:a16="http://schemas.microsoft.com/office/drawing/2014/main" id="{4B003B8B-78F8-410B-B731-59EB90E54A84}"/>
                </a:ext>
              </a:extLst>
            </p:cNvPr>
            <p:cNvSpPr txBox="1"/>
            <p:nvPr/>
          </p:nvSpPr>
          <p:spPr>
            <a:xfrm>
              <a:off x="7349969" y="178725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05272" y="1339326"/>
              <a:ext cx="670390" cy="647646"/>
            </a:xfrm>
            <a:prstGeom prst="rect">
              <a:avLst/>
            </a:prstGeom>
            <a:noFill/>
          </p:spPr>
        </p:pic>
        <p:sp>
          <p:nvSpPr>
            <p:cNvPr id="273" name="Rectangle 272">
              <a:extLst>
                <a:ext uri="{FF2B5EF4-FFF2-40B4-BE49-F238E27FC236}">
                  <a16:creationId xmlns:a16="http://schemas.microsoft.com/office/drawing/2014/main" id="{116D0A8B-33C5-4104-A2B9-9BB980DEA97B}"/>
                </a:ext>
              </a:extLst>
            </p:cNvPr>
            <p:cNvSpPr/>
            <p:nvPr/>
          </p:nvSpPr>
          <p:spPr>
            <a:xfrm>
              <a:off x="8146101" y="1905883"/>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597156" y="2956327"/>
              <a:ext cx="3260636" cy="115157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6699153" y="1325267"/>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441093" y="2954545"/>
              <a:ext cx="3303450"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6441093" y="1226641"/>
              <a:ext cx="3022289" cy="1050309"/>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Rectangle: Rounded Corners 277">
              <a:extLst>
                <a:ext uri="{FF2B5EF4-FFF2-40B4-BE49-F238E27FC236}">
                  <a16:creationId xmlns:a16="http://schemas.microsoft.com/office/drawing/2014/main" id="{CBEBED42-84DF-44EF-A090-8B68847C0C76}"/>
                </a:ext>
              </a:extLst>
            </p:cNvPr>
            <p:cNvSpPr/>
            <p:nvPr/>
          </p:nvSpPr>
          <p:spPr bwMode="auto">
            <a:xfrm>
              <a:off x="2695065" y="4863539"/>
              <a:ext cx="7006663" cy="94851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93100" y="1476213"/>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280" name="Rectangle 279">
              <a:extLst>
                <a:ext uri="{FF2B5EF4-FFF2-40B4-BE49-F238E27FC236}">
                  <a16:creationId xmlns:a16="http://schemas.microsoft.com/office/drawing/2014/main" id="{F82510D7-7F10-428A-88A5-D5ACFC688364}"/>
                </a:ext>
              </a:extLst>
            </p:cNvPr>
            <p:cNvSpPr/>
            <p:nvPr/>
          </p:nvSpPr>
          <p:spPr bwMode="auto">
            <a:xfrm>
              <a:off x="8454089" y="3066030"/>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914" name="Picture 2" descr="Image result for Apache Storm icon">
              <a:extLst>
                <a:ext uri="{FF2B5EF4-FFF2-40B4-BE49-F238E27FC236}">
                  <a16:creationId xmlns:a16="http://schemas.microsoft.com/office/drawing/2014/main" id="{D2C67DEB-522C-4575-B303-621937B296A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087318" y="3165082"/>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6" descr="https://pbs.twimg.com/profile_images/928135110217441280/voCtWZjZ.jpg">
              <a:extLst>
                <a:ext uri="{FF2B5EF4-FFF2-40B4-BE49-F238E27FC236}">
                  <a16:creationId xmlns:a16="http://schemas.microsoft.com/office/drawing/2014/main" id="{A167C192-B996-487C-BC8A-9FCA344C11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81055" y="3166137"/>
              <a:ext cx="505358" cy="505358"/>
            </a:xfrm>
            <a:prstGeom prst="rect">
              <a:avLst/>
            </a:prstGeom>
            <a:noFill/>
            <a:extLst>
              <a:ext uri="{909E8E84-426E-40DD-AFC4-6F175D3DCCD1}">
                <a14:hiddenFill xmlns:a14="http://schemas.microsoft.com/office/drawing/2010/main">
                  <a:solidFill>
                    <a:srgbClr val="FFFFFF"/>
                  </a:solidFill>
                </a14:hiddenFill>
              </a:ext>
            </a:extLst>
          </p:spPr>
        </p:pic>
        <p:sp>
          <p:nvSpPr>
            <p:cNvPr id="281" name="Rectangle 280">
              <a:extLst>
                <a:ext uri="{FF2B5EF4-FFF2-40B4-BE49-F238E27FC236}">
                  <a16:creationId xmlns:a16="http://schemas.microsoft.com/office/drawing/2014/main" id="{DB198339-6528-4341-AD38-A0DE2E617A2C}"/>
                </a:ext>
              </a:extLst>
            </p:cNvPr>
            <p:cNvSpPr/>
            <p:nvPr/>
          </p:nvSpPr>
          <p:spPr bwMode="auto">
            <a:xfrm>
              <a:off x="4402547" y="3076846"/>
              <a:ext cx="130684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8" descr="Image result for Apache Kafka icon">
              <a:extLst>
                <a:ext uri="{FF2B5EF4-FFF2-40B4-BE49-F238E27FC236}">
                  <a16:creationId xmlns:a16="http://schemas.microsoft.com/office/drawing/2014/main" id="{6D4503AF-3DEB-42DE-9319-C4F9784E759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28357" y="3130449"/>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6" descr="https://pbs.twimg.com/profile_images/928135110217441280/voCtWZjZ.jpg">
              <a:extLst>
                <a:ext uri="{FF2B5EF4-FFF2-40B4-BE49-F238E27FC236}">
                  <a16:creationId xmlns:a16="http://schemas.microsoft.com/office/drawing/2014/main" id="{B31184A3-EAE7-4BD8-9D31-67B8DC497EA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29438" y="3185678"/>
              <a:ext cx="456608" cy="456608"/>
            </a:xfrm>
            <a:prstGeom prst="rect">
              <a:avLst/>
            </a:prstGeom>
            <a:noFill/>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DC1FE6FA-3E68-40C5-A486-E185CA18E66B}"/>
                </a:ext>
              </a:extLst>
            </p:cNvPr>
            <p:cNvSpPr/>
            <p:nvPr/>
          </p:nvSpPr>
          <p:spPr bwMode="auto">
            <a:xfrm>
              <a:off x="2789295" y="3086330"/>
              <a:ext cx="684606" cy="639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3" name="Picture 6" descr="Image result for Azure Event Hub icon">
              <a:extLst>
                <a:ext uri="{FF2B5EF4-FFF2-40B4-BE49-F238E27FC236}">
                  <a16:creationId xmlns:a16="http://schemas.microsoft.com/office/drawing/2014/main" id="{EDE25C4A-C250-4148-B80C-0C775DBEB8B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35062" y="3211270"/>
              <a:ext cx="368980" cy="368980"/>
            </a:xfrm>
            <a:prstGeom prst="rect">
              <a:avLst/>
            </a:prstGeom>
            <a:noFill/>
            <a:extLst/>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857792" y="3532114"/>
              <a:ext cx="548640"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0ECFC5EF-E819-4314-A5E0-BD635815D8F5}"/>
                </a:ext>
              </a:extLst>
            </p:cNvPr>
            <p:cNvCxnSpPr/>
            <p:nvPr/>
          </p:nvCxnSpPr>
          <p:spPr>
            <a:xfrm>
              <a:off x="4200473" y="4111699"/>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C8BBBDB-E928-451F-B7D4-903CBC9D159E}"/>
                </a:ext>
              </a:extLst>
            </p:cNvPr>
            <p:cNvCxnSpPr/>
            <p:nvPr/>
          </p:nvCxnSpPr>
          <p:spPr>
            <a:xfrm>
              <a:off x="8113312" y="4116394"/>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a:off x="8092818" y="2292841"/>
              <a:ext cx="0" cy="661704"/>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7091255" y="862474"/>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366869" y="2543546"/>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
          <p:nvSpPr>
            <p:cNvPr id="304" name="TextBox 303">
              <a:extLst>
                <a:ext uri="{FF2B5EF4-FFF2-40B4-BE49-F238E27FC236}">
                  <a16:creationId xmlns:a16="http://schemas.microsoft.com/office/drawing/2014/main" id="{C32C3496-8F3E-440F-98F6-2B9EA42FB749}"/>
                </a:ext>
              </a:extLst>
            </p:cNvPr>
            <p:cNvSpPr txBox="1"/>
            <p:nvPr/>
          </p:nvSpPr>
          <p:spPr>
            <a:xfrm>
              <a:off x="5322469" y="4480564"/>
              <a:ext cx="214167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LONG-TERM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210498" y="2543546"/>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gr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a:off x="1980054" y="3712622"/>
            <a:ext cx="617102"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078DD876-5D3A-48D5-95BF-D0B459240B3F}"/>
              </a:ext>
            </a:extLst>
          </p:cNvPr>
          <p:cNvSpPr>
            <a:spLocks noGrp="1"/>
          </p:cNvSpPr>
          <p:nvPr>
            <p:ph type="title"/>
          </p:nvPr>
        </p:nvSpPr>
        <p:spPr>
          <a:xfrm>
            <a:off x="434366" y="171091"/>
            <a:ext cx="11336039" cy="739343"/>
          </a:xfrm>
        </p:spPr>
        <p:txBody>
          <a:bodyPr/>
          <a:lstStyle/>
          <a:p>
            <a:r>
              <a:rPr lang="en-US" dirty="0"/>
              <a:t>Stream analytics pattern in Azure</a:t>
            </a:r>
            <a:br>
              <a:rPr lang="en-US" dirty="0"/>
            </a:br>
            <a:endParaRPr lang="en-US" dirty="0"/>
          </a:p>
        </p:txBody>
      </p:sp>
      <p:sp>
        <p:nvSpPr>
          <p:cNvPr id="155" name="Text Placeholder 116">
            <a:extLst>
              <a:ext uri="{FF2B5EF4-FFF2-40B4-BE49-F238E27FC236}">
                <a16:creationId xmlns:a16="http://schemas.microsoft.com/office/drawing/2014/main" id="{25B8EF51-190A-4C2F-9657-57ED619CBD13}"/>
              </a:ext>
            </a:extLst>
          </p:cNvPr>
          <p:cNvSpPr>
            <a:spLocks noGrp="1"/>
          </p:cNvSpPr>
          <p:nvPr>
            <p:ph type="body" sz="quarter" idx="10"/>
          </p:nvPr>
        </p:nvSpPr>
        <p:spPr>
          <a:xfrm>
            <a:off x="426424" y="939816"/>
            <a:ext cx="11339774" cy="271613"/>
          </a:xfrm>
        </p:spPr>
        <p:txBody>
          <a:bodyPr/>
          <a:lstStyle/>
          <a:p>
            <a:r>
              <a:rPr lang="en-US" dirty="0"/>
              <a:t>Analyze and enrich stream data as it is ingested</a:t>
            </a:r>
          </a:p>
        </p:txBody>
      </p:sp>
      <p:pic>
        <p:nvPicPr>
          <p:cNvPr id="10" name="Graphic 9">
            <a:extLst>
              <a:ext uri="{FF2B5EF4-FFF2-40B4-BE49-F238E27FC236}">
                <a16:creationId xmlns:a16="http://schemas.microsoft.com/office/drawing/2014/main" id="{4F05AAF8-FE29-4527-B56B-84900CBB119F}"/>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52845" y="1634947"/>
            <a:ext cx="543746" cy="321176"/>
          </a:xfrm>
          <a:prstGeom prst="rect">
            <a:avLst/>
          </a:prstGeom>
        </p:spPr>
      </p:pic>
      <p:sp>
        <p:nvSpPr>
          <p:cNvPr id="158" name="TextBox 329">
            <a:extLst>
              <a:ext uri="{FF2B5EF4-FFF2-40B4-BE49-F238E27FC236}">
                <a16:creationId xmlns:a16="http://schemas.microsoft.com/office/drawing/2014/main" id="{C156A12F-5805-422A-AED2-F7BF3D797893}"/>
              </a:ext>
            </a:extLst>
          </p:cNvPr>
          <p:cNvSpPr txBox="1"/>
          <p:nvPr/>
        </p:nvSpPr>
        <p:spPr>
          <a:xfrm>
            <a:off x="6524264" y="5676263"/>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9" name="TextBox 158">
            <a:extLst>
              <a:ext uri="{FF2B5EF4-FFF2-40B4-BE49-F238E27FC236}">
                <a16:creationId xmlns:a16="http://schemas.microsoft.com/office/drawing/2014/main" id="{37817583-CC8E-45E2-94C8-933F5D603E84}"/>
              </a:ext>
            </a:extLst>
          </p:cNvPr>
          <p:cNvSpPr txBox="1"/>
          <p:nvPr/>
        </p:nvSpPr>
        <p:spPr>
          <a:xfrm>
            <a:off x="7939920" y="5656456"/>
            <a:ext cx="1221809"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STORAGE</a:t>
            </a:r>
          </a:p>
        </p:txBody>
      </p:sp>
      <p:sp>
        <p:nvSpPr>
          <p:cNvPr id="160" name="TextBox 159">
            <a:extLst>
              <a:ext uri="{FF2B5EF4-FFF2-40B4-BE49-F238E27FC236}">
                <a16:creationId xmlns:a16="http://schemas.microsoft.com/office/drawing/2014/main" id="{A1C55190-46E0-4A90-A764-C09353801E72}"/>
              </a:ext>
            </a:extLst>
          </p:cNvPr>
          <p:cNvSpPr txBox="1"/>
          <p:nvPr/>
        </p:nvSpPr>
        <p:spPr>
          <a:xfrm>
            <a:off x="5046661" y="5660933"/>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SQL DB</a:t>
            </a:r>
          </a:p>
        </p:txBody>
      </p:sp>
      <p:sp>
        <p:nvSpPr>
          <p:cNvPr id="161" name="TextBox 160">
            <a:extLst>
              <a:ext uri="{FF2B5EF4-FFF2-40B4-BE49-F238E27FC236}">
                <a16:creationId xmlns:a16="http://schemas.microsoft.com/office/drawing/2014/main" id="{C5A6F784-39FC-4886-848F-0D4BA654F1E1}"/>
              </a:ext>
            </a:extLst>
          </p:cNvPr>
          <p:cNvSpPr txBox="1"/>
          <p:nvPr/>
        </p:nvSpPr>
        <p:spPr>
          <a:xfrm>
            <a:off x="3419898" y="5687352"/>
            <a:ext cx="1766830"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DATA LAKE STORE</a:t>
            </a:r>
          </a:p>
        </p:txBody>
      </p:sp>
    </p:spTree>
    <p:extLst>
      <p:ext uri="{BB962C8B-B14F-4D97-AF65-F5344CB8AC3E}">
        <p14:creationId xmlns:p14="http://schemas.microsoft.com/office/powerpoint/2010/main" val="61173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Putting the architectures together</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464434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put the various elements of these architectures together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an architecture with:</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ingest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storage</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processing and preparation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 analytics and scoring/enrichment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Serving to both traditional as well as streaming/real-time consumers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Also… unified storage lets us move toward a “data lake” where all our data is in one place, and we enable different constituencies (e.g. data scientists!)</a:t>
            </a:r>
          </a:p>
        </p:txBody>
      </p:sp>
    </p:spTree>
    <p:extLst>
      <p:ext uri="{BB962C8B-B14F-4D97-AF65-F5344CB8AC3E}">
        <p14:creationId xmlns:p14="http://schemas.microsoft.com/office/powerpoint/2010/main" val="25130976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a:extLst>
              <a:ext uri="{FF2B5EF4-FFF2-40B4-BE49-F238E27FC236}">
                <a16:creationId xmlns:a16="http://schemas.microsoft.com/office/drawing/2014/main" id="{B7AA650A-F981-40CD-B824-1525DC0A31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3798" y="301763"/>
            <a:ext cx="670390" cy="673651"/>
          </a:xfrm>
          <a:prstGeom prst="rect">
            <a:avLst/>
          </a:prstGeom>
          <a:noFill/>
        </p:spPr>
      </p:pic>
      <p:grpSp>
        <p:nvGrpSpPr>
          <p:cNvPr id="8" name="Group 7">
            <a:extLst>
              <a:ext uri="{FF2B5EF4-FFF2-40B4-BE49-F238E27FC236}">
                <a16:creationId xmlns:a16="http://schemas.microsoft.com/office/drawing/2014/main" id="{CFDE9DD5-C6A1-4F94-8C04-F0B22DD263F4}"/>
              </a:ext>
            </a:extLst>
          </p:cNvPr>
          <p:cNvGrpSpPr/>
          <p:nvPr/>
        </p:nvGrpSpPr>
        <p:grpSpPr>
          <a:xfrm>
            <a:off x="45431" y="1985117"/>
            <a:ext cx="1504650" cy="3959614"/>
            <a:chOff x="45431" y="1964492"/>
            <a:chExt cx="1504650" cy="3959614"/>
          </a:xfrm>
        </p:grpSpPr>
        <p:sp>
          <p:nvSpPr>
            <p:cNvPr id="13" name="TextBox 12">
              <a:extLst>
                <a:ext uri="{FF2B5EF4-FFF2-40B4-BE49-F238E27FC236}">
                  <a16:creationId xmlns:a16="http://schemas.microsoft.com/office/drawing/2014/main" id="{B76B5562-EBFD-4C86-AB7F-6862F2AB2FF8}"/>
                </a:ext>
              </a:extLst>
            </p:cNvPr>
            <p:cNvSpPr txBox="1"/>
            <p:nvPr/>
          </p:nvSpPr>
          <p:spPr>
            <a:xfrm>
              <a:off x="70108" y="5347025"/>
              <a:ext cx="1455296"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4" name="Group 13">
              <a:extLst>
                <a:ext uri="{FF2B5EF4-FFF2-40B4-BE49-F238E27FC236}">
                  <a16:creationId xmlns:a16="http://schemas.microsoft.com/office/drawing/2014/main" id="{5A105150-25A7-4BB8-B2CD-CCFC813A413B}"/>
                </a:ext>
              </a:extLst>
            </p:cNvPr>
            <p:cNvGrpSpPr/>
            <p:nvPr/>
          </p:nvGrpSpPr>
          <p:grpSpPr>
            <a:xfrm>
              <a:off x="253139" y="4890259"/>
              <a:ext cx="1089234" cy="406914"/>
              <a:chOff x="94228" y="4054674"/>
              <a:chExt cx="1327848" cy="496126"/>
            </a:xfrm>
          </p:grpSpPr>
          <p:grpSp>
            <p:nvGrpSpPr>
              <p:cNvPr id="43" name="Group 42">
                <a:extLst>
                  <a:ext uri="{FF2B5EF4-FFF2-40B4-BE49-F238E27FC236}">
                    <a16:creationId xmlns:a16="http://schemas.microsoft.com/office/drawing/2014/main" id="{D18449EA-D645-455D-8D9E-8BB84B91618B}"/>
                  </a:ext>
                </a:extLst>
              </p:cNvPr>
              <p:cNvGrpSpPr/>
              <p:nvPr/>
            </p:nvGrpSpPr>
            <p:grpSpPr>
              <a:xfrm>
                <a:off x="94228" y="4054674"/>
                <a:ext cx="565043" cy="490322"/>
                <a:chOff x="582887" y="2608468"/>
                <a:chExt cx="565043" cy="490322"/>
              </a:xfrm>
            </p:grpSpPr>
            <p:grpSp>
              <p:nvGrpSpPr>
                <p:cNvPr id="94" name="Group 93">
                  <a:extLst>
                    <a:ext uri="{FF2B5EF4-FFF2-40B4-BE49-F238E27FC236}">
                      <a16:creationId xmlns:a16="http://schemas.microsoft.com/office/drawing/2014/main" id="{CF51FBA0-64CF-4B5E-95F3-1879B5B237EC}"/>
                    </a:ext>
                  </a:extLst>
                </p:cNvPr>
                <p:cNvGrpSpPr/>
                <p:nvPr/>
              </p:nvGrpSpPr>
              <p:grpSpPr>
                <a:xfrm>
                  <a:off x="582887" y="2608468"/>
                  <a:ext cx="565043" cy="490322"/>
                  <a:chOff x="-2759707" y="1099472"/>
                  <a:chExt cx="7926138" cy="6799719"/>
                </a:xfrm>
              </p:grpSpPr>
              <p:sp>
                <p:nvSpPr>
                  <p:cNvPr id="99" name="Rectangle 317">
                    <a:extLst>
                      <a:ext uri="{FF2B5EF4-FFF2-40B4-BE49-F238E27FC236}">
                        <a16:creationId xmlns:a16="http://schemas.microsoft.com/office/drawing/2014/main" id="{65E02145-C2A4-4671-8932-3D9B2397D20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0" name="Rounded Rectangle 439">
                    <a:extLst>
                      <a:ext uri="{FF2B5EF4-FFF2-40B4-BE49-F238E27FC236}">
                        <a16:creationId xmlns:a16="http://schemas.microsoft.com/office/drawing/2014/main" id="{1E963205-07EB-47DD-8E86-AE10CDA6E23D}"/>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1" name="Rectangle 100">
                    <a:extLst>
                      <a:ext uri="{FF2B5EF4-FFF2-40B4-BE49-F238E27FC236}">
                        <a16:creationId xmlns:a16="http://schemas.microsoft.com/office/drawing/2014/main" id="{A359B555-61DA-4B3F-B71C-31FB09C7462F}"/>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2" name="Rectangle 101">
                    <a:extLst>
                      <a:ext uri="{FF2B5EF4-FFF2-40B4-BE49-F238E27FC236}">
                        <a16:creationId xmlns:a16="http://schemas.microsoft.com/office/drawing/2014/main" id="{89317848-2484-41C8-933A-17AD4884A693}"/>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5" name="Freeform 5">
                  <a:extLst>
                    <a:ext uri="{FF2B5EF4-FFF2-40B4-BE49-F238E27FC236}">
                      <a16:creationId xmlns:a16="http://schemas.microsoft.com/office/drawing/2014/main" id="{B1F4ECCC-2FD9-4C5E-A0A1-890968BF11AB}"/>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6" name="Rectangle 6">
                  <a:extLst>
                    <a:ext uri="{FF2B5EF4-FFF2-40B4-BE49-F238E27FC236}">
                      <a16:creationId xmlns:a16="http://schemas.microsoft.com/office/drawing/2014/main" id="{24F2A1D9-CB81-42E8-A1B3-FAE853B4B488}"/>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7" name="Rectangle 7">
                  <a:extLst>
                    <a:ext uri="{FF2B5EF4-FFF2-40B4-BE49-F238E27FC236}">
                      <a16:creationId xmlns:a16="http://schemas.microsoft.com/office/drawing/2014/main" id="{8FF9EE27-28C0-4B6B-B53F-B317798802BA}"/>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8" name="Rectangle 8">
                  <a:extLst>
                    <a:ext uri="{FF2B5EF4-FFF2-40B4-BE49-F238E27FC236}">
                      <a16:creationId xmlns:a16="http://schemas.microsoft.com/office/drawing/2014/main" id="{0DF0EA63-A5A4-4D15-ABB2-E081ACE05FF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44" name="Group 43">
                <a:extLst>
                  <a:ext uri="{FF2B5EF4-FFF2-40B4-BE49-F238E27FC236}">
                    <a16:creationId xmlns:a16="http://schemas.microsoft.com/office/drawing/2014/main" id="{8E6E4967-7A47-4ED6-A3C4-88F376E482C6}"/>
                  </a:ext>
                </a:extLst>
              </p:cNvPr>
              <p:cNvGrpSpPr/>
              <p:nvPr/>
            </p:nvGrpSpPr>
            <p:grpSpPr>
              <a:xfrm>
                <a:off x="833546" y="4054674"/>
                <a:ext cx="588530" cy="496126"/>
                <a:chOff x="493618" y="3055549"/>
                <a:chExt cx="716256" cy="603797"/>
              </a:xfrm>
            </p:grpSpPr>
            <p:grpSp>
              <p:nvGrpSpPr>
                <p:cNvPr id="45" name="Group 44">
                  <a:extLst>
                    <a:ext uri="{FF2B5EF4-FFF2-40B4-BE49-F238E27FC236}">
                      <a16:creationId xmlns:a16="http://schemas.microsoft.com/office/drawing/2014/main" id="{F3395BD5-48B9-48B9-A9E7-FECFE7EA4C56}"/>
                    </a:ext>
                  </a:extLst>
                </p:cNvPr>
                <p:cNvGrpSpPr/>
                <p:nvPr/>
              </p:nvGrpSpPr>
              <p:grpSpPr>
                <a:xfrm>
                  <a:off x="796699" y="3403695"/>
                  <a:ext cx="413175" cy="253655"/>
                  <a:chOff x="-655566" y="3895060"/>
                  <a:chExt cx="761727" cy="430956"/>
                </a:xfrm>
              </p:grpSpPr>
              <p:grpSp>
                <p:nvGrpSpPr>
                  <p:cNvPr id="78" name="Group 77">
                    <a:extLst>
                      <a:ext uri="{FF2B5EF4-FFF2-40B4-BE49-F238E27FC236}">
                        <a16:creationId xmlns:a16="http://schemas.microsoft.com/office/drawing/2014/main" id="{93FBCBA5-D9D0-45DD-8DB8-3E8435B6A37D}"/>
                      </a:ext>
                    </a:extLst>
                  </p:cNvPr>
                  <p:cNvGrpSpPr/>
                  <p:nvPr/>
                </p:nvGrpSpPr>
                <p:grpSpPr>
                  <a:xfrm>
                    <a:off x="-655566" y="3895060"/>
                    <a:ext cx="761727" cy="430956"/>
                    <a:chOff x="10867216" y="6204939"/>
                    <a:chExt cx="791499" cy="447800"/>
                  </a:xfrm>
                </p:grpSpPr>
                <p:sp>
                  <p:nvSpPr>
                    <p:cNvPr id="87" name="Round Same Side Corner Rectangle 206">
                      <a:extLst>
                        <a:ext uri="{FF2B5EF4-FFF2-40B4-BE49-F238E27FC236}">
                          <a16:creationId xmlns:a16="http://schemas.microsoft.com/office/drawing/2014/main" id="{C8E67DB6-81B4-4237-B852-C0C250B07E1D}"/>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88" name="Group 87">
                      <a:extLst>
                        <a:ext uri="{FF2B5EF4-FFF2-40B4-BE49-F238E27FC236}">
                          <a16:creationId xmlns:a16="http://schemas.microsoft.com/office/drawing/2014/main" id="{9D07AE97-8D3B-42ED-A8CA-8D8E996D2D97}"/>
                        </a:ext>
                      </a:extLst>
                    </p:cNvPr>
                    <p:cNvGrpSpPr/>
                    <p:nvPr/>
                  </p:nvGrpSpPr>
                  <p:grpSpPr>
                    <a:xfrm>
                      <a:off x="10924674" y="6204939"/>
                      <a:ext cx="676584" cy="420187"/>
                      <a:chOff x="10924674" y="6204939"/>
                      <a:chExt cx="676584" cy="420187"/>
                    </a:xfrm>
                  </p:grpSpPr>
                  <p:grpSp>
                    <p:nvGrpSpPr>
                      <p:cNvPr id="90" name="Group 89">
                        <a:extLst>
                          <a:ext uri="{FF2B5EF4-FFF2-40B4-BE49-F238E27FC236}">
                            <a16:creationId xmlns:a16="http://schemas.microsoft.com/office/drawing/2014/main" id="{11AE41C4-DD12-4F7A-8FE7-6A1E083A1758}"/>
                          </a:ext>
                        </a:extLst>
                      </p:cNvPr>
                      <p:cNvGrpSpPr/>
                      <p:nvPr/>
                    </p:nvGrpSpPr>
                    <p:grpSpPr>
                      <a:xfrm>
                        <a:off x="10924674" y="6204939"/>
                        <a:ext cx="676584" cy="406447"/>
                        <a:chOff x="15402433" y="3770727"/>
                        <a:chExt cx="3379343" cy="2030084"/>
                      </a:xfrm>
                    </p:grpSpPr>
                    <p:sp>
                      <p:nvSpPr>
                        <p:cNvPr id="92" name="Round Same Side Corner Rectangle 211">
                          <a:extLst>
                            <a:ext uri="{FF2B5EF4-FFF2-40B4-BE49-F238E27FC236}">
                              <a16:creationId xmlns:a16="http://schemas.microsoft.com/office/drawing/2014/main" id="{E76E951B-92A5-4D0B-82C9-9CF8641F6C25}"/>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4AE24D89-B1F9-4CF1-894B-412D7A0ED6E3}"/>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1" name="Round Same Side Corner Rectangle 210">
                        <a:extLst>
                          <a:ext uri="{FF2B5EF4-FFF2-40B4-BE49-F238E27FC236}">
                            <a16:creationId xmlns:a16="http://schemas.microsoft.com/office/drawing/2014/main" id="{9B502965-624A-4DDF-9720-DA6F43D94A0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9" name="Round Same Side Corner Rectangle 139">
                      <a:extLst>
                        <a:ext uri="{FF2B5EF4-FFF2-40B4-BE49-F238E27FC236}">
                          <a16:creationId xmlns:a16="http://schemas.microsoft.com/office/drawing/2014/main" id="{A6F8850C-E8E6-434B-B83C-37CB5BBCB818}"/>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79" name="Group 78">
                    <a:extLst>
                      <a:ext uri="{FF2B5EF4-FFF2-40B4-BE49-F238E27FC236}">
                        <a16:creationId xmlns:a16="http://schemas.microsoft.com/office/drawing/2014/main" id="{2A9891DD-E232-493B-8475-1CAB8C9F4084}"/>
                      </a:ext>
                    </a:extLst>
                  </p:cNvPr>
                  <p:cNvGrpSpPr/>
                  <p:nvPr/>
                </p:nvGrpSpPr>
                <p:grpSpPr>
                  <a:xfrm>
                    <a:off x="-571796" y="3917872"/>
                    <a:ext cx="588901" cy="343249"/>
                    <a:chOff x="11780774" y="6292409"/>
                    <a:chExt cx="518383" cy="373899"/>
                  </a:xfrm>
                </p:grpSpPr>
                <p:sp>
                  <p:nvSpPr>
                    <p:cNvPr id="80" name="Rectangle 79">
                      <a:extLst>
                        <a:ext uri="{FF2B5EF4-FFF2-40B4-BE49-F238E27FC236}">
                          <a16:creationId xmlns:a16="http://schemas.microsoft.com/office/drawing/2014/main" id="{6801C763-D1BD-4463-A64E-3CAC233A8AF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6A444F93-51E3-4262-90F8-36126B5C1788}"/>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 name="Rectangle 81">
                      <a:extLst>
                        <a:ext uri="{FF2B5EF4-FFF2-40B4-BE49-F238E27FC236}">
                          <a16:creationId xmlns:a16="http://schemas.microsoft.com/office/drawing/2014/main" id="{076E6432-8B67-48B0-AA29-78B3BA6C1A3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 name="Rectangle 82">
                      <a:extLst>
                        <a:ext uri="{FF2B5EF4-FFF2-40B4-BE49-F238E27FC236}">
                          <a16:creationId xmlns:a16="http://schemas.microsoft.com/office/drawing/2014/main" id="{CDBC52B3-25FC-4B3E-B0DD-C9CE8F830A6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4" name="Rounded Rectangle 203">
                      <a:extLst>
                        <a:ext uri="{FF2B5EF4-FFF2-40B4-BE49-F238E27FC236}">
                          <a16:creationId xmlns:a16="http://schemas.microsoft.com/office/drawing/2014/main" id="{4B96DCA8-916A-4F24-A50E-22395AED87D4}"/>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5" name="Rounded Rectangle 204">
                      <a:extLst>
                        <a:ext uri="{FF2B5EF4-FFF2-40B4-BE49-F238E27FC236}">
                          <a16:creationId xmlns:a16="http://schemas.microsoft.com/office/drawing/2014/main" id="{0FB708BA-1AB1-4F39-BB1C-16D181EB0C2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 name="Rounded Rectangle 205">
                      <a:extLst>
                        <a:ext uri="{FF2B5EF4-FFF2-40B4-BE49-F238E27FC236}">
                          <a16:creationId xmlns:a16="http://schemas.microsoft.com/office/drawing/2014/main" id="{77A29A81-9865-4879-B738-481C72CCD64F}"/>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6" name="Group 45">
                  <a:extLst>
                    <a:ext uri="{FF2B5EF4-FFF2-40B4-BE49-F238E27FC236}">
                      <a16:creationId xmlns:a16="http://schemas.microsoft.com/office/drawing/2014/main" id="{E02107B8-C178-490C-929D-C8B64CFE1232}"/>
                    </a:ext>
                  </a:extLst>
                </p:cNvPr>
                <p:cNvGrpSpPr/>
                <p:nvPr/>
              </p:nvGrpSpPr>
              <p:grpSpPr>
                <a:xfrm>
                  <a:off x="959876" y="3055549"/>
                  <a:ext cx="217476" cy="328226"/>
                  <a:chOff x="-296232" y="3492549"/>
                  <a:chExt cx="211588" cy="319338"/>
                </a:xfrm>
              </p:grpSpPr>
              <p:sp>
                <p:nvSpPr>
                  <p:cNvPr id="68" name="Rounded Rectangle 182">
                    <a:extLst>
                      <a:ext uri="{FF2B5EF4-FFF2-40B4-BE49-F238E27FC236}">
                        <a16:creationId xmlns:a16="http://schemas.microsoft.com/office/drawing/2014/main" id="{1691450B-756B-4448-BF4B-6BAC2B3CCC9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9" name="Oval 68">
                    <a:extLst>
                      <a:ext uri="{FF2B5EF4-FFF2-40B4-BE49-F238E27FC236}">
                        <a16:creationId xmlns:a16="http://schemas.microsoft.com/office/drawing/2014/main" id="{8B33C54B-D6A3-471D-8C6D-27B505BD868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70" name="Rounded Rectangle 184">
                    <a:extLst>
                      <a:ext uri="{FF2B5EF4-FFF2-40B4-BE49-F238E27FC236}">
                        <a16:creationId xmlns:a16="http://schemas.microsoft.com/office/drawing/2014/main" id="{33733F1F-DA86-4908-890C-E8618700DF65}"/>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71" name="Group 70">
                    <a:extLst>
                      <a:ext uri="{FF2B5EF4-FFF2-40B4-BE49-F238E27FC236}">
                        <a16:creationId xmlns:a16="http://schemas.microsoft.com/office/drawing/2014/main" id="{174C524C-2B64-4CC8-B794-F44751557E91}"/>
                      </a:ext>
                    </a:extLst>
                  </p:cNvPr>
                  <p:cNvGrpSpPr/>
                  <p:nvPr/>
                </p:nvGrpSpPr>
                <p:grpSpPr>
                  <a:xfrm>
                    <a:off x="-267082" y="3531358"/>
                    <a:ext cx="152122" cy="225695"/>
                    <a:chOff x="11279466" y="5630123"/>
                    <a:chExt cx="137117" cy="225695"/>
                  </a:xfrm>
                </p:grpSpPr>
                <p:sp>
                  <p:nvSpPr>
                    <p:cNvPr id="72" name="Rectangle 71">
                      <a:extLst>
                        <a:ext uri="{FF2B5EF4-FFF2-40B4-BE49-F238E27FC236}">
                          <a16:creationId xmlns:a16="http://schemas.microsoft.com/office/drawing/2014/main" id="{DB51D945-102F-472D-B1AA-D4239F18188E}"/>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3" name="Rectangle 72">
                      <a:extLst>
                        <a:ext uri="{FF2B5EF4-FFF2-40B4-BE49-F238E27FC236}">
                          <a16:creationId xmlns:a16="http://schemas.microsoft.com/office/drawing/2014/main" id="{C766B45A-516E-44F1-A62E-73D3F032675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4" name="Rounded Rectangle 195">
                      <a:extLst>
                        <a:ext uri="{FF2B5EF4-FFF2-40B4-BE49-F238E27FC236}">
                          <a16:creationId xmlns:a16="http://schemas.microsoft.com/office/drawing/2014/main" id="{BAE2D6D1-0737-4411-AB2D-94CDDC64F46E}"/>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5" name="Rounded Rectangle 196">
                      <a:extLst>
                        <a:ext uri="{FF2B5EF4-FFF2-40B4-BE49-F238E27FC236}">
                          <a16:creationId xmlns:a16="http://schemas.microsoft.com/office/drawing/2014/main" id="{5DB3D146-27C2-47A2-A02C-C6E537E4E997}"/>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6" name="Rounded Rectangle 197">
                      <a:extLst>
                        <a:ext uri="{FF2B5EF4-FFF2-40B4-BE49-F238E27FC236}">
                          <a16:creationId xmlns:a16="http://schemas.microsoft.com/office/drawing/2014/main" id="{58397F08-EED7-44B0-A6C7-D3F395FAE802}"/>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7" name="Rounded Rectangle 198">
                      <a:extLst>
                        <a:ext uri="{FF2B5EF4-FFF2-40B4-BE49-F238E27FC236}">
                          <a16:creationId xmlns:a16="http://schemas.microsoft.com/office/drawing/2014/main" id="{6EAF7697-34CF-4E5A-8A54-DA73946C2DE2}"/>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7" name="Group 46">
                  <a:extLst>
                    <a:ext uri="{FF2B5EF4-FFF2-40B4-BE49-F238E27FC236}">
                      <a16:creationId xmlns:a16="http://schemas.microsoft.com/office/drawing/2014/main" id="{B01F78E1-6BCD-47FD-B12B-64F5C7772860}"/>
                    </a:ext>
                  </a:extLst>
                </p:cNvPr>
                <p:cNvGrpSpPr/>
                <p:nvPr/>
              </p:nvGrpSpPr>
              <p:grpSpPr>
                <a:xfrm>
                  <a:off x="505834" y="3069727"/>
                  <a:ext cx="408640" cy="294744"/>
                  <a:chOff x="505834" y="3069727"/>
                  <a:chExt cx="408640" cy="294744"/>
                </a:xfrm>
              </p:grpSpPr>
              <p:sp>
                <p:nvSpPr>
                  <p:cNvPr id="61" name="Rectangle 60">
                    <a:extLst>
                      <a:ext uri="{FF2B5EF4-FFF2-40B4-BE49-F238E27FC236}">
                        <a16:creationId xmlns:a16="http://schemas.microsoft.com/office/drawing/2014/main" id="{ACC95F33-0F4C-49DF-8799-1A03C27CBA8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2" name="Rectangle 61">
                    <a:extLst>
                      <a:ext uri="{FF2B5EF4-FFF2-40B4-BE49-F238E27FC236}">
                        <a16:creationId xmlns:a16="http://schemas.microsoft.com/office/drawing/2014/main" id="{0F040955-9E7F-4EE7-A254-B9C033E8670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A753C732-6EB8-4923-99AB-83A74CEA25F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4" name="Rectangle 63">
                    <a:extLst>
                      <a:ext uri="{FF2B5EF4-FFF2-40B4-BE49-F238E27FC236}">
                        <a16:creationId xmlns:a16="http://schemas.microsoft.com/office/drawing/2014/main" id="{204D4301-3CD6-4925-A933-BEAF42420CD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ounded Rectangle 176">
                    <a:extLst>
                      <a:ext uri="{FF2B5EF4-FFF2-40B4-BE49-F238E27FC236}">
                        <a16:creationId xmlns:a16="http://schemas.microsoft.com/office/drawing/2014/main" id="{73E00024-B02C-421C-9C7E-EEF11B6DFCF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ounded Rectangle 177">
                    <a:extLst>
                      <a:ext uri="{FF2B5EF4-FFF2-40B4-BE49-F238E27FC236}">
                        <a16:creationId xmlns:a16="http://schemas.microsoft.com/office/drawing/2014/main" id="{0BA378FB-1F51-40F2-B650-C8EDC4A8AAD4}"/>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7" name="Rounded Rectangle 178">
                    <a:extLst>
                      <a:ext uri="{FF2B5EF4-FFF2-40B4-BE49-F238E27FC236}">
                        <a16:creationId xmlns:a16="http://schemas.microsoft.com/office/drawing/2014/main" id="{3DE2D09D-0081-4584-ADEE-EC0B1BFDEC0B}"/>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48" name="Freeform 179">
                  <a:extLst>
                    <a:ext uri="{FF2B5EF4-FFF2-40B4-BE49-F238E27FC236}">
                      <a16:creationId xmlns:a16="http://schemas.microsoft.com/office/drawing/2014/main" id="{62A23DE7-E2BE-4D18-9568-86BE9108E50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9" name="Group 48">
                  <a:extLst>
                    <a:ext uri="{FF2B5EF4-FFF2-40B4-BE49-F238E27FC236}">
                      <a16:creationId xmlns:a16="http://schemas.microsoft.com/office/drawing/2014/main" id="{D14BFAD0-F649-4D12-95AC-31E466D49A1F}"/>
                    </a:ext>
                  </a:extLst>
                </p:cNvPr>
                <p:cNvGrpSpPr/>
                <p:nvPr/>
              </p:nvGrpSpPr>
              <p:grpSpPr>
                <a:xfrm>
                  <a:off x="501923" y="3414781"/>
                  <a:ext cx="268776" cy="244565"/>
                  <a:chOff x="501923" y="3414781"/>
                  <a:chExt cx="268776" cy="244565"/>
                </a:xfrm>
              </p:grpSpPr>
              <p:sp>
                <p:nvSpPr>
                  <p:cNvPr id="50" name="Rounded Rectangle 182">
                    <a:extLst>
                      <a:ext uri="{FF2B5EF4-FFF2-40B4-BE49-F238E27FC236}">
                        <a16:creationId xmlns:a16="http://schemas.microsoft.com/office/drawing/2014/main" id="{9C7A506A-D108-46F9-8426-6733CB80772B}"/>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1" name="Oval 50">
                    <a:extLst>
                      <a:ext uri="{FF2B5EF4-FFF2-40B4-BE49-F238E27FC236}">
                        <a16:creationId xmlns:a16="http://schemas.microsoft.com/office/drawing/2014/main" id="{DDC04D83-EDDE-4515-B7B6-CDFD51144587}"/>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2" name="Rounded Rectangle 184">
                    <a:extLst>
                      <a:ext uri="{FF2B5EF4-FFF2-40B4-BE49-F238E27FC236}">
                        <a16:creationId xmlns:a16="http://schemas.microsoft.com/office/drawing/2014/main" id="{F546B24B-618C-4CDF-BD97-1615382F1C57}"/>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53" name="Group 52">
                    <a:extLst>
                      <a:ext uri="{FF2B5EF4-FFF2-40B4-BE49-F238E27FC236}">
                        <a16:creationId xmlns:a16="http://schemas.microsoft.com/office/drawing/2014/main" id="{E63456DE-7FCF-4C19-B6FB-C31AF2F8693F}"/>
                      </a:ext>
                    </a:extLst>
                  </p:cNvPr>
                  <p:cNvGrpSpPr/>
                  <p:nvPr/>
                </p:nvGrpSpPr>
                <p:grpSpPr>
                  <a:xfrm>
                    <a:off x="518311" y="3459175"/>
                    <a:ext cx="235999" cy="157484"/>
                    <a:chOff x="505834" y="3069727"/>
                    <a:chExt cx="408640" cy="294744"/>
                  </a:xfrm>
                </p:grpSpPr>
                <p:sp>
                  <p:nvSpPr>
                    <p:cNvPr id="54" name="Rectangle 53">
                      <a:extLst>
                        <a:ext uri="{FF2B5EF4-FFF2-40B4-BE49-F238E27FC236}">
                          <a16:creationId xmlns:a16="http://schemas.microsoft.com/office/drawing/2014/main" id="{C2D298AC-C0CF-4EFC-A77A-B3BF45ADE9F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a:extLst>
                        <a:ext uri="{FF2B5EF4-FFF2-40B4-BE49-F238E27FC236}">
                          <a16:creationId xmlns:a16="http://schemas.microsoft.com/office/drawing/2014/main" id="{C141E421-C464-4FCE-994A-F98F9CC3B170}"/>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Rectangle 55">
                      <a:extLst>
                        <a:ext uri="{FF2B5EF4-FFF2-40B4-BE49-F238E27FC236}">
                          <a16:creationId xmlns:a16="http://schemas.microsoft.com/office/drawing/2014/main" id="{47DABFAB-9B0B-46F2-A883-1E952FE0633B}"/>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B5D83530-2EB0-4D6C-980C-56E6FD667F2E}"/>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8" name="Rounded Rectangle 176">
                      <a:extLst>
                        <a:ext uri="{FF2B5EF4-FFF2-40B4-BE49-F238E27FC236}">
                          <a16:creationId xmlns:a16="http://schemas.microsoft.com/office/drawing/2014/main" id="{D7D7EA45-EC6E-43F3-9DD7-7DDEF7E9E097}"/>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Rounded Rectangle 177">
                      <a:extLst>
                        <a:ext uri="{FF2B5EF4-FFF2-40B4-BE49-F238E27FC236}">
                          <a16:creationId xmlns:a16="http://schemas.microsoft.com/office/drawing/2014/main" id="{2ADB391D-F5AC-4628-8E98-84AE681E7640}"/>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ounded Rectangle 178">
                      <a:extLst>
                        <a:ext uri="{FF2B5EF4-FFF2-40B4-BE49-F238E27FC236}">
                          <a16:creationId xmlns:a16="http://schemas.microsoft.com/office/drawing/2014/main" id="{24EC7D38-8C51-4806-B591-1DF78562BAD6}"/>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grpSp>
        <p:sp>
          <p:nvSpPr>
            <p:cNvPr id="15" name="TextBox 14">
              <a:extLst>
                <a:ext uri="{FF2B5EF4-FFF2-40B4-BE49-F238E27FC236}">
                  <a16:creationId xmlns:a16="http://schemas.microsoft.com/office/drawing/2014/main" id="{14F8CBA1-A3D6-4810-8868-280E6DC3828C}"/>
                </a:ext>
              </a:extLst>
            </p:cNvPr>
            <p:cNvSpPr txBox="1"/>
            <p:nvPr/>
          </p:nvSpPr>
          <p:spPr>
            <a:xfrm>
              <a:off x="45431" y="3862175"/>
              <a:ext cx="1504650"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 name="Group 15">
              <a:extLst>
                <a:ext uri="{FF2B5EF4-FFF2-40B4-BE49-F238E27FC236}">
                  <a16:creationId xmlns:a16="http://schemas.microsoft.com/office/drawing/2014/main" id="{0A8542C1-1E48-41CC-A8E7-69234DF3C963}"/>
                </a:ext>
              </a:extLst>
            </p:cNvPr>
            <p:cNvGrpSpPr/>
            <p:nvPr/>
          </p:nvGrpSpPr>
          <p:grpSpPr>
            <a:xfrm>
              <a:off x="216359" y="3496428"/>
              <a:ext cx="1162794" cy="318190"/>
              <a:chOff x="149010" y="2104220"/>
              <a:chExt cx="1139936" cy="311980"/>
            </a:xfrm>
          </p:grpSpPr>
          <p:pic>
            <p:nvPicPr>
              <p:cNvPr id="40" name="Graphic 39">
                <a:extLst>
                  <a:ext uri="{FF2B5EF4-FFF2-40B4-BE49-F238E27FC236}">
                    <a16:creationId xmlns:a16="http://schemas.microsoft.com/office/drawing/2014/main" id="{4F2A4324-C4BD-4C30-9FF9-7A1450ECE6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010" y="2124261"/>
                <a:ext cx="271899" cy="271899"/>
              </a:xfrm>
              <a:prstGeom prst="rect">
                <a:avLst/>
              </a:prstGeom>
            </p:spPr>
          </p:pic>
          <p:sp>
            <p:nvSpPr>
              <p:cNvPr id="41" name="Freeform: Shape 40">
                <a:extLst>
                  <a:ext uri="{FF2B5EF4-FFF2-40B4-BE49-F238E27FC236}">
                    <a16:creationId xmlns:a16="http://schemas.microsoft.com/office/drawing/2014/main" id="{679F5343-E832-4DA8-A97D-DE6F812A4D4F}"/>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r</a:t>
                </a:r>
              </a:p>
            </p:txBody>
          </p:sp>
          <p:pic>
            <p:nvPicPr>
              <p:cNvPr id="42" name="Picture 41">
                <a:extLst>
                  <a:ext uri="{FF2B5EF4-FFF2-40B4-BE49-F238E27FC236}">
                    <a16:creationId xmlns:a16="http://schemas.microsoft.com/office/drawing/2014/main" id="{C434BF40-86CA-4F20-86F5-A5DB618DE0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17" name="TextBox 16">
              <a:extLst>
                <a:ext uri="{FF2B5EF4-FFF2-40B4-BE49-F238E27FC236}">
                  <a16:creationId xmlns:a16="http://schemas.microsoft.com/office/drawing/2014/main" id="{1278206E-55DD-46CD-A42A-F38B42DCD883}"/>
                </a:ext>
              </a:extLst>
            </p:cNvPr>
            <p:cNvSpPr txBox="1"/>
            <p:nvPr/>
          </p:nvSpPr>
          <p:spPr>
            <a:xfrm>
              <a:off x="146005" y="2437861"/>
              <a:ext cx="1337226" cy="415498"/>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8" name="Group 17">
              <a:extLst>
                <a:ext uri="{FF2B5EF4-FFF2-40B4-BE49-F238E27FC236}">
                  <a16:creationId xmlns:a16="http://schemas.microsoft.com/office/drawing/2014/main" id="{EB3757DA-F0B9-416A-B17D-294D53BBCAFB}"/>
                </a:ext>
              </a:extLst>
            </p:cNvPr>
            <p:cNvGrpSpPr/>
            <p:nvPr/>
          </p:nvGrpSpPr>
          <p:grpSpPr>
            <a:xfrm>
              <a:off x="543391" y="1964492"/>
              <a:ext cx="675110" cy="476324"/>
              <a:chOff x="490076" y="4279014"/>
              <a:chExt cx="903210" cy="637350"/>
            </a:xfrm>
          </p:grpSpPr>
          <p:grpSp>
            <p:nvGrpSpPr>
              <p:cNvPr id="20" name="Group 19">
                <a:extLst>
                  <a:ext uri="{FF2B5EF4-FFF2-40B4-BE49-F238E27FC236}">
                    <a16:creationId xmlns:a16="http://schemas.microsoft.com/office/drawing/2014/main" id="{39B273E6-EB30-4CA5-A0F8-27B4BF7D4055}"/>
                  </a:ext>
                </a:extLst>
              </p:cNvPr>
              <p:cNvGrpSpPr/>
              <p:nvPr/>
            </p:nvGrpSpPr>
            <p:grpSpPr>
              <a:xfrm>
                <a:off x="490076" y="4279014"/>
                <a:ext cx="709853" cy="637350"/>
                <a:chOff x="8331639" y="4886641"/>
                <a:chExt cx="1370300" cy="1230341"/>
              </a:xfrm>
            </p:grpSpPr>
            <p:grpSp>
              <p:nvGrpSpPr>
                <p:cNvPr id="31" name="Group 30">
                  <a:extLst>
                    <a:ext uri="{FF2B5EF4-FFF2-40B4-BE49-F238E27FC236}">
                      <a16:creationId xmlns:a16="http://schemas.microsoft.com/office/drawing/2014/main" id="{4DF25DD3-0AED-4E25-A9C1-CE8983F6CFF2}"/>
                    </a:ext>
                  </a:extLst>
                </p:cNvPr>
                <p:cNvGrpSpPr/>
                <p:nvPr/>
              </p:nvGrpSpPr>
              <p:grpSpPr>
                <a:xfrm>
                  <a:off x="8331639" y="4886641"/>
                  <a:ext cx="1370300" cy="1230341"/>
                  <a:chOff x="-2759707" y="1099472"/>
                  <a:chExt cx="7926138" cy="6799719"/>
                </a:xfrm>
              </p:grpSpPr>
              <p:sp>
                <p:nvSpPr>
                  <p:cNvPr id="36" name="Rectangle 317">
                    <a:extLst>
                      <a:ext uri="{FF2B5EF4-FFF2-40B4-BE49-F238E27FC236}">
                        <a16:creationId xmlns:a16="http://schemas.microsoft.com/office/drawing/2014/main" id="{7708ED91-5146-4893-80A1-E802CC5274C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7" name="Rounded Rectangle 162">
                    <a:extLst>
                      <a:ext uri="{FF2B5EF4-FFF2-40B4-BE49-F238E27FC236}">
                        <a16:creationId xmlns:a16="http://schemas.microsoft.com/office/drawing/2014/main" id="{28B3E129-8B5F-4050-9F4A-8C5F54C57C34}"/>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B7F15EE1-18F9-41FA-AEEE-20897D5D98E9}"/>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A0F136C3-E7B3-47B4-8B09-ECB4707F73BB}"/>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32" name="Group 31">
                  <a:extLst>
                    <a:ext uri="{FF2B5EF4-FFF2-40B4-BE49-F238E27FC236}">
                      <a16:creationId xmlns:a16="http://schemas.microsoft.com/office/drawing/2014/main" id="{2095F4F0-1D83-4605-A2CE-FBF6A99D9D38}"/>
                    </a:ext>
                  </a:extLst>
                </p:cNvPr>
                <p:cNvGrpSpPr/>
                <p:nvPr/>
              </p:nvGrpSpPr>
              <p:grpSpPr>
                <a:xfrm>
                  <a:off x="8809547" y="5122604"/>
                  <a:ext cx="418607" cy="484954"/>
                  <a:chOff x="8008997" y="3602971"/>
                  <a:chExt cx="1156786" cy="1376926"/>
                </a:xfrm>
              </p:grpSpPr>
              <p:sp>
                <p:nvSpPr>
                  <p:cNvPr id="33" name="Freeform 112">
                    <a:extLst>
                      <a:ext uri="{FF2B5EF4-FFF2-40B4-BE49-F238E27FC236}">
                        <a16:creationId xmlns:a16="http://schemas.microsoft.com/office/drawing/2014/main" id="{A1173771-F968-45D0-8DF7-CA09DC04D295}"/>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4" name="Freeform 113">
                    <a:extLst>
                      <a:ext uri="{FF2B5EF4-FFF2-40B4-BE49-F238E27FC236}">
                        <a16:creationId xmlns:a16="http://schemas.microsoft.com/office/drawing/2014/main" id="{F69A3A14-8CD5-495C-8C71-AAF30A2C2F25}"/>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Freeform 114">
                    <a:extLst>
                      <a:ext uri="{FF2B5EF4-FFF2-40B4-BE49-F238E27FC236}">
                        <a16:creationId xmlns:a16="http://schemas.microsoft.com/office/drawing/2014/main" id="{E4490D46-7B5C-448E-B41B-B12BB91F0CB2}"/>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1" name="Group 20">
                <a:extLst>
                  <a:ext uri="{FF2B5EF4-FFF2-40B4-BE49-F238E27FC236}">
                    <a16:creationId xmlns:a16="http://schemas.microsoft.com/office/drawing/2014/main" id="{5A6510D8-0361-49A1-BC19-72B2E0D595B9}"/>
                  </a:ext>
                </a:extLst>
              </p:cNvPr>
              <p:cNvGrpSpPr/>
              <p:nvPr/>
            </p:nvGrpSpPr>
            <p:grpSpPr>
              <a:xfrm>
                <a:off x="1121287" y="4532810"/>
                <a:ext cx="271999" cy="271999"/>
                <a:chOff x="6734349" y="1631589"/>
                <a:chExt cx="2704850" cy="2704850"/>
              </a:xfrm>
            </p:grpSpPr>
            <p:sp>
              <p:nvSpPr>
                <p:cNvPr id="22" name="Rectangle 21">
                  <a:extLst>
                    <a:ext uri="{FF2B5EF4-FFF2-40B4-BE49-F238E27FC236}">
                      <a16:creationId xmlns:a16="http://schemas.microsoft.com/office/drawing/2014/main" id="{C7AA8EC0-5EF8-43DF-854E-10703BF6D340}"/>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89050422-2216-4014-BF79-0421A92A3E42}"/>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5651EE61-837C-4322-BCA9-8A018017913A}"/>
                    </a:ext>
                  </a:extLst>
                </p:cNvPr>
                <p:cNvGrpSpPr/>
                <p:nvPr/>
              </p:nvGrpSpPr>
              <p:grpSpPr>
                <a:xfrm rot="16200000">
                  <a:off x="6733543" y="2161430"/>
                  <a:ext cx="2704850" cy="1645167"/>
                  <a:chOff x="6734349" y="2021473"/>
                  <a:chExt cx="2704850" cy="1645167"/>
                </a:xfrm>
              </p:grpSpPr>
              <p:sp>
                <p:nvSpPr>
                  <p:cNvPr id="29" name="Rectangle 28">
                    <a:extLst>
                      <a:ext uri="{FF2B5EF4-FFF2-40B4-BE49-F238E27FC236}">
                        <a16:creationId xmlns:a16="http://schemas.microsoft.com/office/drawing/2014/main" id="{A659E60B-1144-43E7-AF92-BE2CC72A983F}"/>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a:extLst>
                      <a:ext uri="{FF2B5EF4-FFF2-40B4-BE49-F238E27FC236}">
                        <a16:creationId xmlns:a16="http://schemas.microsoft.com/office/drawing/2014/main" id="{B8D389FC-13BC-4130-BCDB-7E8C9E0D8F98}"/>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5" name="Rectangle 24">
                  <a:extLst>
                    <a:ext uri="{FF2B5EF4-FFF2-40B4-BE49-F238E27FC236}">
                      <a16:creationId xmlns:a16="http://schemas.microsoft.com/office/drawing/2014/main" id="{B59582CE-A811-4DE1-ADF9-09A72345C5D2}"/>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ounded Rectangle 263">
                  <a:extLst>
                    <a:ext uri="{FF2B5EF4-FFF2-40B4-BE49-F238E27FC236}">
                      <a16:creationId xmlns:a16="http://schemas.microsoft.com/office/drawing/2014/main" id="{322F55A1-FA00-4DC8-9CC7-DF4C33156EA6}"/>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ounded Rectangle 264">
                  <a:extLst>
                    <a:ext uri="{FF2B5EF4-FFF2-40B4-BE49-F238E27FC236}">
                      <a16:creationId xmlns:a16="http://schemas.microsoft.com/office/drawing/2014/main" id="{983A108D-F028-415C-92DC-5E8CB86162E1}"/>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265">
                  <a:extLst>
                    <a:ext uri="{FF2B5EF4-FFF2-40B4-BE49-F238E27FC236}">
                      <a16:creationId xmlns:a16="http://schemas.microsoft.com/office/drawing/2014/main" id="{6EC7407E-67C8-4E91-B406-3018F19AEEFE}"/>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pic>
          <p:nvPicPr>
            <p:cNvPr id="19" name="Picture 18">
              <a:extLst>
                <a:ext uri="{FF2B5EF4-FFF2-40B4-BE49-F238E27FC236}">
                  <a16:creationId xmlns:a16="http://schemas.microsoft.com/office/drawing/2014/main" id="{A4084087-BD16-491C-B1CC-4AF88BED392B}"/>
                </a:ext>
              </a:extLst>
            </p:cNvPr>
            <p:cNvPicPr>
              <a:picLocks noChangeAspect="1"/>
            </p:cNvPicPr>
            <p:nvPr/>
          </p:nvPicPr>
          <p:blipFill>
            <a:blip r:embed="rId7"/>
            <a:stretch>
              <a:fillRect/>
            </a:stretch>
          </p:blipFill>
          <p:spPr>
            <a:xfrm>
              <a:off x="859796" y="2292189"/>
              <a:ext cx="274293" cy="177123"/>
            </a:xfrm>
            <a:prstGeom prst="rect">
              <a:avLst/>
            </a:prstGeom>
          </p:spPr>
        </p:pic>
      </p:grpSp>
      <p:cxnSp>
        <p:nvCxnSpPr>
          <p:cNvPr id="103" name="Connector: Elbow 102">
            <a:extLst>
              <a:ext uri="{FF2B5EF4-FFF2-40B4-BE49-F238E27FC236}">
                <a16:creationId xmlns:a16="http://schemas.microsoft.com/office/drawing/2014/main" id="{51A7AA2A-55DB-4FF4-8AD6-A9E562F7EAC3}"/>
              </a:ext>
            </a:extLst>
          </p:cNvPr>
          <p:cNvCxnSpPr>
            <a:cxnSpLocks/>
            <a:stCxn id="17" idx="3"/>
            <a:endCxn id="116" idx="1"/>
          </p:cNvCxnSpPr>
          <p:nvPr/>
        </p:nvCxnSpPr>
        <p:spPr>
          <a:xfrm flipV="1">
            <a:off x="1483231" y="830452"/>
            <a:ext cx="666303" cy="1835783"/>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5C5DE012-83A5-4AE8-ACD6-749A3EE39E9F}"/>
              </a:ext>
            </a:extLst>
          </p:cNvPr>
          <p:cNvPicPr>
            <a:picLocks noChangeAspect="1"/>
          </p:cNvPicPr>
          <p:nvPr/>
        </p:nvPicPr>
        <p:blipFill>
          <a:blip r:embed="rId8"/>
          <a:stretch>
            <a:fillRect/>
          </a:stretch>
        </p:blipFill>
        <p:spPr>
          <a:xfrm>
            <a:off x="2875283" y="487963"/>
            <a:ext cx="395269" cy="395269"/>
          </a:xfrm>
          <a:prstGeom prst="rect">
            <a:avLst/>
          </a:prstGeom>
          <a:noFill/>
        </p:spPr>
      </p:pic>
      <p:sp>
        <p:nvSpPr>
          <p:cNvPr id="113" name="TextBox 112">
            <a:extLst>
              <a:ext uri="{FF2B5EF4-FFF2-40B4-BE49-F238E27FC236}">
                <a16:creationId xmlns:a16="http://schemas.microsoft.com/office/drawing/2014/main" id="{760FA1A8-C022-416A-A05B-A7DAA9065E73}"/>
              </a:ext>
            </a:extLst>
          </p:cNvPr>
          <p:cNvSpPr txBox="1"/>
          <p:nvPr/>
        </p:nvSpPr>
        <p:spPr>
          <a:xfrm>
            <a:off x="2231104" y="853550"/>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114" name="TextBox 113">
            <a:extLst>
              <a:ext uri="{FF2B5EF4-FFF2-40B4-BE49-F238E27FC236}">
                <a16:creationId xmlns:a16="http://schemas.microsoft.com/office/drawing/2014/main" id="{868DB743-CD79-456A-BBFE-6E07B2D7B2CB}"/>
              </a:ext>
            </a:extLst>
          </p:cNvPr>
          <p:cNvSpPr txBox="1"/>
          <p:nvPr/>
        </p:nvSpPr>
        <p:spPr>
          <a:xfrm>
            <a:off x="2848361" y="874888"/>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115" name="TextBox 114">
            <a:extLst>
              <a:ext uri="{FF2B5EF4-FFF2-40B4-BE49-F238E27FC236}">
                <a16:creationId xmlns:a16="http://schemas.microsoft.com/office/drawing/2014/main" id="{DF2ACE38-F8CF-40F7-AE49-ACB872B4CC5D}"/>
              </a:ext>
            </a:extLst>
          </p:cNvPr>
          <p:cNvSpPr txBox="1"/>
          <p:nvPr/>
        </p:nvSpPr>
        <p:spPr>
          <a:xfrm>
            <a:off x="3292230" y="905202"/>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116" name="Rectangle: Rounded Corners 115">
            <a:extLst>
              <a:ext uri="{FF2B5EF4-FFF2-40B4-BE49-F238E27FC236}">
                <a16:creationId xmlns:a16="http://schemas.microsoft.com/office/drawing/2014/main" id="{F84787BA-90BB-45BC-B983-8305A8576198}"/>
              </a:ext>
            </a:extLst>
          </p:cNvPr>
          <p:cNvSpPr/>
          <p:nvPr/>
        </p:nvSpPr>
        <p:spPr bwMode="auto">
          <a:xfrm>
            <a:off x="2149534" y="356195"/>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17" name="Picture 8" descr="Image result for Apache Kafka icon">
            <a:extLst>
              <a:ext uri="{FF2B5EF4-FFF2-40B4-BE49-F238E27FC236}">
                <a16:creationId xmlns:a16="http://schemas.microsoft.com/office/drawing/2014/main" id="{497EA3A4-3A58-4A7B-B536-C335AE90AD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8604" y="404084"/>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https://pbs.twimg.com/profile_images/928135110217441280/voCtWZjZ.jpg">
            <a:extLst>
              <a:ext uri="{FF2B5EF4-FFF2-40B4-BE49-F238E27FC236}">
                <a16:creationId xmlns:a16="http://schemas.microsoft.com/office/drawing/2014/main" id="{1018EE6D-3911-4D2C-B96C-E406E7B1AE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9685" y="459313"/>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Image result for Azure Event Hub icon">
            <a:extLst>
              <a:ext uri="{FF2B5EF4-FFF2-40B4-BE49-F238E27FC236}">
                <a16:creationId xmlns:a16="http://schemas.microsoft.com/office/drawing/2014/main" id="{3A975C3C-382C-4340-8038-60CBDE97CA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8979" y="493774"/>
            <a:ext cx="368980" cy="368980"/>
          </a:xfrm>
          <a:prstGeom prst="rect">
            <a:avLst/>
          </a:prstGeom>
          <a:noFill/>
          <a:extLst/>
        </p:spPr>
      </p:pic>
      <p:sp>
        <p:nvSpPr>
          <p:cNvPr id="120" name="TextBox 119">
            <a:extLst>
              <a:ext uri="{FF2B5EF4-FFF2-40B4-BE49-F238E27FC236}">
                <a16:creationId xmlns:a16="http://schemas.microsoft.com/office/drawing/2014/main" id="{05A5A421-817A-4F9F-A99C-1F71DF30D1A5}"/>
              </a:ext>
            </a:extLst>
          </p:cNvPr>
          <p:cNvSpPr txBox="1"/>
          <p:nvPr/>
        </p:nvSpPr>
        <p:spPr>
          <a:xfrm>
            <a:off x="2010632" y="-22498"/>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pic>
        <p:nvPicPr>
          <p:cNvPr id="121" name="Picture 120">
            <a:extLst>
              <a:ext uri="{FF2B5EF4-FFF2-40B4-BE49-F238E27FC236}">
                <a16:creationId xmlns:a16="http://schemas.microsoft.com/office/drawing/2014/main" id="{CD77F8C9-5528-4179-B616-0CFA8F483116}"/>
              </a:ext>
            </a:extLst>
          </p:cNvPr>
          <p:cNvPicPr>
            <a:picLocks noChangeAspect="1"/>
          </p:cNvPicPr>
          <p:nvPr/>
        </p:nvPicPr>
        <p:blipFill>
          <a:blip r:embed="rId12"/>
          <a:stretch>
            <a:fillRect/>
          </a:stretch>
        </p:blipFill>
        <p:spPr>
          <a:xfrm>
            <a:off x="5924923" y="313383"/>
            <a:ext cx="649917" cy="649917"/>
          </a:xfrm>
          <a:prstGeom prst="rect">
            <a:avLst/>
          </a:prstGeom>
          <a:noFill/>
        </p:spPr>
      </p:pic>
      <p:sp>
        <p:nvSpPr>
          <p:cNvPr id="122" name="TextBox 121">
            <a:extLst>
              <a:ext uri="{FF2B5EF4-FFF2-40B4-BE49-F238E27FC236}">
                <a16:creationId xmlns:a16="http://schemas.microsoft.com/office/drawing/2014/main" id="{F148E60F-99CE-45F8-A729-9475E96683E6}"/>
              </a:ext>
            </a:extLst>
          </p:cNvPr>
          <p:cNvSpPr txBox="1"/>
          <p:nvPr/>
        </p:nvSpPr>
        <p:spPr>
          <a:xfrm>
            <a:off x="5786384" y="88647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23" name="TextBox 122">
            <a:extLst>
              <a:ext uri="{FF2B5EF4-FFF2-40B4-BE49-F238E27FC236}">
                <a16:creationId xmlns:a16="http://schemas.microsoft.com/office/drawing/2014/main" id="{7F837799-5FD2-4418-81BD-F3A39B9B2F7C}"/>
              </a:ext>
            </a:extLst>
          </p:cNvPr>
          <p:cNvSpPr txBox="1"/>
          <p:nvPr/>
        </p:nvSpPr>
        <p:spPr>
          <a:xfrm>
            <a:off x="8015026" y="897248"/>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24" name="Rectangle 123">
            <a:extLst>
              <a:ext uri="{FF2B5EF4-FFF2-40B4-BE49-F238E27FC236}">
                <a16:creationId xmlns:a16="http://schemas.microsoft.com/office/drawing/2014/main" id="{A4030F3D-373E-4035-AC3A-6ECBD728DDA5}"/>
              </a:ext>
            </a:extLst>
          </p:cNvPr>
          <p:cNvSpPr/>
          <p:nvPr/>
        </p:nvSpPr>
        <p:spPr>
          <a:xfrm>
            <a:off x="6610175" y="877070"/>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126" name="Rectangle: Rounded Corners 125">
            <a:extLst>
              <a:ext uri="{FF2B5EF4-FFF2-40B4-BE49-F238E27FC236}">
                <a16:creationId xmlns:a16="http://schemas.microsoft.com/office/drawing/2014/main" id="{1A802EF5-1024-4479-B15A-32362EBDBB43}"/>
              </a:ext>
            </a:extLst>
          </p:cNvPr>
          <p:cNvSpPr/>
          <p:nvPr/>
        </p:nvSpPr>
        <p:spPr bwMode="auto">
          <a:xfrm>
            <a:off x="5737161" y="318366"/>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27" name="Picture 2" descr="Image result for Apache Storm icon">
            <a:extLst>
              <a:ext uri="{FF2B5EF4-FFF2-40B4-BE49-F238E27FC236}">
                <a16:creationId xmlns:a16="http://schemas.microsoft.com/office/drawing/2014/main" id="{A28DC884-DF94-4BB8-AD35-7972BAE3C22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82481" y="401945"/>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 descr="https://pbs.twimg.com/profile_images/928135110217441280/voCtWZjZ.jpg">
            <a:extLst>
              <a:ext uri="{FF2B5EF4-FFF2-40B4-BE49-F238E27FC236}">
                <a16:creationId xmlns:a16="http://schemas.microsoft.com/office/drawing/2014/main" id="{9C5B303E-90D3-44F7-8FA3-E349329A884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77123" y="403404"/>
            <a:ext cx="505358" cy="505358"/>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Straight Arrow Connector 128">
            <a:extLst>
              <a:ext uri="{FF2B5EF4-FFF2-40B4-BE49-F238E27FC236}">
                <a16:creationId xmlns:a16="http://schemas.microsoft.com/office/drawing/2014/main" id="{914D96C0-516B-4D1D-A97D-C58C20CE61C9}"/>
              </a:ext>
            </a:extLst>
          </p:cNvPr>
          <p:cNvCxnSpPr>
            <a:cxnSpLocks/>
            <a:stCxn id="116" idx="3"/>
          </p:cNvCxnSpPr>
          <p:nvPr/>
        </p:nvCxnSpPr>
        <p:spPr>
          <a:xfrm flipV="1">
            <a:off x="4858378" y="826927"/>
            <a:ext cx="878783" cy="352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668B144C-8FE5-40A8-918C-99937618EBEC}"/>
              </a:ext>
            </a:extLst>
          </p:cNvPr>
          <p:cNvSpPr txBox="1"/>
          <p:nvPr/>
        </p:nvSpPr>
        <p:spPr>
          <a:xfrm>
            <a:off x="5657002" y="-28872"/>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sp>
        <p:nvSpPr>
          <p:cNvPr id="131" name="TextBox 130">
            <a:extLst>
              <a:ext uri="{FF2B5EF4-FFF2-40B4-BE49-F238E27FC236}">
                <a16:creationId xmlns:a16="http://schemas.microsoft.com/office/drawing/2014/main" id="{13BDB488-35D3-4FB1-86ED-3F2CFFE36469}"/>
              </a:ext>
            </a:extLst>
          </p:cNvPr>
          <p:cNvSpPr txBox="1"/>
          <p:nvPr/>
        </p:nvSpPr>
        <p:spPr>
          <a:xfrm>
            <a:off x="6137387" y="2553935"/>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32" name="Picture 131">
            <a:extLst>
              <a:ext uri="{FF2B5EF4-FFF2-40B4-BE49-F238E27FC236}">
                <a16:creationId xmlns:a16="http://schemas.microsoft.com/office/drawing/2014/main" id="{B37D6D9E-DC7A-43D1-8C88-22456EB3DA0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05170" y="2172216"/>
            <a:ext cx="670390" cy="647646"/>
          </a:xfrm>
          <a:prstGeom prst="rect">
            <a:avLst/>
          </a:prstGeom>
          <a:noFill/>
        </p:spPr>
      </p:pic>
      <p:sp>
        <p:nvSpPr>
          <p:cNvPr id="133" name="Rectangle 132">
            <a:extLst>
              <a:ext uri="{FF2B5EF4-FFF2-40B4-BE49-F238E27FC236}">
                <a16:creationId xmlns:a16="http://schemas.microsoft.com/office/drawing/2014/main" id="{4D1FBB74-481E-489B-85EE-9E120478EC18}"/>
              </a:ext>
            </a:extLst>
          </p:cNvPr>
          <p:cNvSpPr/>
          <p:nvPr/>
        </p:nvSpPr>
        <p:spPr>
          <a:xfrm>
            <a:off x="7002443" y="2676594"/>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34" name="Rectangle 133">
            <a:extLst>
              <a:ext uri="{FF2B5EF4-FFF2-40B4-BE49-F238E27FC236}">
                <a16:creationId xmlns:a16="http://schemas.microsoft.com/office/drawing/2014/main" id="{EB7ECBC1-66A2-4E08-BAF1-78195028D82A}"/>
              </a:ext>
            </a:extLst>
          </p:cNvPr>
          <p:cNvSpPr/>
          <p:nvPr/>
        </p:nvSpPr>
        <p:spPr bwMode="auto">
          <a:xfrm>
            <a:off x="5550651" y="2369206"/>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Rectangle: Rounded Corners 134">
            <a:extLst>
              <a:ext uri="{FF2B5EF4-FFF2-40B4-BE49-F238E27FC236}">
                <a16:creationId xmlns:a16="http://schemas.microsoft.com/office/drawing/2014/main" id="{918A769D-CB50-4F24-894B-93C3F53F4D25}"/>
              </a:ext>
            </a:extLst>
          </p:cNvPr>
          <p:cNvSpPr/>
          <p:nvPr/>
        </p:nvSpPr>
        <p:spPr bwMode="auto">
          <a:xfrm>
            <a:off x="5469175" y="2247899"/>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36" name="Picture 22" descr="Image result for Azure ML icon">
            <a:extLst>
              <a:ext uri="{FF2B5EF4-FFF2-40B4-BE49-F238E27FC236}">
                <a16:creationId xmlns:a16="http://schemas.microsoft.com/office/drawing/2014/main" id="{046089DD-0E25-4662-8347-1318EE6E527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45872" y="2316540"/>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E116EBDD-A08B-41FA-BD0F-14A28CA3649B}"/>
              </a:ext>
            </a:extLst>
          </p:cNvPr>
          <p:cNvSpPr txBox="1"/>
          <p:nvPr/>
        </p:nvSpPr>
        <p:spPr>
          <a:xfrm>
            <a:off x="5367449" y="1896976"/>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pic>
        <p:nvPicPr>
          <p:cNvPr id="143" name="Graphic 142">
            <a:extLst>
              <a:ext uri="{FF2B5EF4-FFF2-40B4-BE49-F238E27FC236}">
                <a16:creationId xmlns:a16="http://schemas.microsoft.com/office/drawing/2014/main" id="{FE7DD594-960E-4C6E-A99B-AD817549C08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88782" y="2319490"/>
            <a:ext cx="543746" cy="321176"/>
          </a:xfrm>
          <a:prstGeom prst="rect">
            <a:avLst/>
          </a:prstGeom>
        </p:spPr>
      </p:pic>
      <p:pic>
        <p:nvPicPr>
          <p:cNvPr id="145" name="Picture 24" descr="Image result for Azure Cosmos DB icon">
            <a:extLst>
              <a:ext uri="{FF2B5EF4-FFF2-40B4-BE49-F238E27FC236}">
                <a16:creationId xmlns:a16="http://schemas.microsoft.com/office/drawing/2014/main" id="{EA8D6AD3-022E-435F-8B48-7037571C473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02360" y="3673047"/>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6" name="Picture 26" descr="Image result for Azure Blob Storage icon">
            <a:extLst>
              <a:ext uri="{FF2B5EF4-FFF2-40B4-BE49-F238E27FC236}">
                <a16:creationId xmlns:a16="http://schemas.microsoft.com/office/drawing/2014/main" id="{3ACE12A6-CBD3-42FE-AFB1-C4C26EDAEBF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08193" y="3621846"/>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27C646CC-B8BB-494C-9D99-A99D2D94D6FA}"/>
              </a:ext>
            </a:extLst>
          </p:cNvPr>
          <p:cNvPicPr>
            <a:picLocks noChangeAspect="1"/>
          </p:cNvPicPr>
          <p:nvPr/>
        </p:nvPicPr>
        <p:blipFill>
          <a:blip r:embed="rId21"/>
          <a:stretch>
            <a:fillRect/>
          </a:stretch>
        </p:blipFill>
        <p:spPr>
          <a:xfrm>
            <a:off x="2470364" y="3600619"/>
            <a:ext cx="474405" cy="474405"/>
          </a:xfrm>
          <a:prstGeom prst="rect">
            <a:avLst/>
          </a:prstGeom>
          <a:noFill/>
          <a:ln w="19050" cap="flat" cmpd="sng" algn="ctr">
            <a:solidFill>
              <a:schemeClr val="tx2"/>
            </a:solidFill>
            <a:prstDash val="sysDot"/>
            <a:headEnd type="none"/>
            <a:tailEnd type="none"/>
          </a:ln>
          <a:effectLst/>
        </p:spPr>
      </p:pic>
      <p:pic>
        <p:nvPicPr>
          <p:cNvPr id="148" name="Picture 30" descr="Image result for Azure SQL DB icon">
            <a:extLst>
              <a:ext uri="{FF2B5EF4-FFF2-40B4-BE49-F238E27FC236}">
                <a16:creationId xmlns:a16="http://schemas.microsoft.com/office/drawing/2014/main" id="{9186479C-C0D3-4C01-A0A8-78D5C4F49E3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9649" y="3636409"/>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149" name="Rectangle: Rounded Corners 148">
            <a:extLst>
              <a:ext uri="{FF2B5EF4-FFF2-40B4-BE49-F238E27FC236}">
                <a16:creationId xmlns:a16="http://schemas.microsoft.com/office/drawing/2014/main" id="{036449CA-FCD7-4C35-8FE4-44CEC141A445}"/>
              </a:ext>
            </a:extLst>
          </p:cNvPr>
          <p:cNvSpPr/>
          <p:nvPr/>
        </p:nvSpPr>
        <p:spPr bwMode="auto">
          <a:xfrm>
            <a:off x="2144392" y="3554672"/>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150" name="TextBox 149">
            <a:extLst>
              <a:ext uri="{FF2B5EF4-FFF2-40B4-BE49-F238E27FC236}">
                <a16:creationId xmlns:a16="http://schemas.microsoft.com/office/drawing/2014/main" id="{37541465-1D3D-4CBB-B558-BD31C24F43B7}"/>
              </a:ext>
            </a:extLst>
          </p:cNvPr>
          <p:cNvSpPr txBox="1"/>
          <p:nvPr/>
        </p:nvSpPr>
        <p:spPr>
          <a:xfrm>
            <a:off x="2197233" y="3194840"/>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151" name="TextBox 329">
            <a:extLst>
              <a:ext uri="{FF2B5EF4-FFF2-40B4-BE49-F238E27FC236}">
                <a16:creationId xmlns:a16="http://schemas.microsoft.com/office/drawing/2014/main" id="{EFB351B1-C6AD-438A-9B10-BEE31E0A4138}"/>
              </a:ext>
            </a:extLst>
          </p:cNvPr>
          <p:cNvSpPr txBox="1"/>
          <p:nvPr/>
        </p:nvSpPr>
        <p:spPr>
          <a:xfrm>
            <a:off x="4638366" y="4070618"/>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2" name="TextBox 151">
            <a:extLst>
              <a:ext uri="{FF2B5EF4-FFF2-40B4-BE49-F238E27FC236}">
                <a16:creationId xmlns:a16="http://schemas.microsoft.com/office/drawing/2014/main" id="{3D1ACBC3-B8B7-4FDE-8F2B-88FD676DD7F3}"/>
              </a:ext>
            </a:extLst>
          </p:cNvPr>
          <p:cNvSpPr txBox="1"/>
          <p:nvPr/>
        </p:nvSpPr>
        <p:spPr>
          <a:xfrm>
            <a:off x="3245826" y="4078536"/>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153" name="TextBox 152">
            <a:extLst>
              <a:ext uri="{FF2B5EF4-FFF2-40B4-BE49-F238E27FC236}">
                <a16:creationId xmlns:a16="http://schemas.microsoft.com/office/drawing/2014/main" id="{556D94CF-A380-4926-A1C2-80B459CA7764}"/>
              </a:ext>
            </a:extLst>
          </p:cNvPr>
          <p:cNvSpPr txBox="1"/>
          <p:nvPr/>
        </p:nvSpPr>
        <p:spPr>
          <a:xfrm>
            <a:off x="4053564" y="4078536"/>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154" name="TextBox 153">
            <a:extLst>
              <a:ext uri="{FF2B5EF4-FFF2-40B4-BE49-F238E27FC236}">
                <a16:creationId xmlns:a16="http://schemas.microsoft.com/office/drawing/2014/main" id="{DF2464F0-6603-4565-8BFE-56CDA71AA118}"/>
              </a:ext>
            </a:extLst>
          </p:cNvPr>
          <p:cNvSpPr txBox="1"/>
          <p:nvPr/>
        </p:nvSpPr>
        <p:spPr>
          <a:xfrm>
            <a:off x="2197392" y="4087687"/>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
        <p:nvSpPr>
          <p:cNvPr id="165" name="Rectangle: Rounded Corners 528">
            <a:extLst>
              <a:ext uri="{FF2B5EF4-FFF2-40B4-BE49-F238E27FC236}">
                <a16:creationId xmlns:a16="http://schemas.microsoft.com/office/drawing/2014/main" id="{CAEF6C64-CEDF-49D9-B6F4-1428E4239FFA}"/>
              </a:ext>
            </a:extLst>
          </p:cNvPr>
          <p:cNvSpPr/>
          <p:nvPr/>
        </p:nvSpPr>
        <p:spPr bwMode="auto">
          <a:xfrm>
            <a:off x="2052562" y="518390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167" name="Picture 166">
            <a:extLst>
              <a:ext uri="{FF2B5EF4-FFF2-40B4-BE49-F238E27FC236}">
                <a16:creationId xmlns:a16="http://schemas.microsoft.com/office/drawing/2014/main" id="{B884871F-3B0B-40DD-8432-CD7280BE05F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278333" y="5306042"/>
            <a:ext cx="426125" cy="426125"/>
          </a:xfrm>
          <a:prstGeom prst="rect">
            <a:avLst/>
          </a:prstGeom>
        </p:spPr>
      </p:pic>
      <p:pic>
        <p:nvPicPr>
          <p:cNvPr id="168" name="Picture 167">
            <a:extLst>
              <a:ext uri="{FF2B5EF4-FFF2-40B4-BE49-F238E27FC236}">
                <a16:creationId xmlns:a16="http://schemas.microsoft.com/office/drawing/2014/main" id="{5B883D2C-8960-47A7-ADAD-F948D503CBA3}"/>
              </a:ext>
            </a:extLst>
          </p:cNvPr>
          <p:cNvPicPr>
            <a:picLocks noChangeAspect="1"/>
          </p:cNvPicPr>
          <p:nvPr/>
        </p:nvPicPr>
        <p:blipFill>
          <a:blip r:embed="rId24">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155096" y="5306043"/>
            <a:ext cx="426125" cy="426125"/>
          </a:xfrm>
          <a:prstGeom prst="rect">
            <a:avLst/>
          </a:prstGeom>
        </p:spPr>
      </p:pic>
      <p:pic>
        <p:nvPicPr>
          <p:cNvPr id="169" name="Picture 168">
            <a:extLst>
              <a:ext uri="{FF2B5EF4-FFF2-40B4-BE49-F238E27FC236}">
                <a16:creationId xmlns:a16="http://schemas.microsoft.com/office/drawing/2014/main" id="{C35FFA70-9387-42DA-A4AB-B59BFAF3F9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22710" y="5306042"/>
            <a:ext cx="426125" cy="426125"/>
          </a:xfrm>
          <a:prstGeom prst="rect">
            <a:avLst/>
          </a:prstGeom>
        </p:spPr>
      </p:pic>
      <p:pic>
        <p:nvPicPr>
          <p:cNvPr id="170" name="Picture 169">
            <a:extLst>
              <a:ext uri="{FF2B5EF4-FFF2-40B4-BE49-F238E27FC236}">
                <a16:creationId xmlns:a16="http://schemas.microsoft.com/office/drawing/2014/main" id="{AEADF655-6071-40BF-A576-87A8B2951C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144738" y="5283869"/>
            <a:ext cx="426125" cy="474825"/>
          </a:xfrm>
          <a:prstGeom prst="rect">
            <a:avLst/>
          </a:prstGeom>
        </p:spPr>
      </p:pic>
      <p:sp>
        <p:nvSpPr>
          <p:cNvPr id="171" name="TextBox 170">
            <a:extLst>
              <a:ext uri="{FF2B5EF4-FFF2-40B4-BE49-F238E27FC236}">
                <a16:creationId xmlns:a16="http://schemas.microsoft.com/office/drawing/2014/main" id="{1FF318CD-EA72-4565-9288-5C31B6B8F823}"/>
              </a:ext>
            </a:extLst>
          </p:cNvPr>
          <p:cNvSpPr txBox="1"/>
          <p:nvPr/>
        </p:nvSpPr>
        <p:spPr>
          <a:xfrm>
            <a:off x="2028473" y="483231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73" name="TextBox 172">
            <a:extLst>
              <a:ext uri="{FF2B5EF4-FFF2-40B4-BE49-F238E27FC236}">
                <a16:creationId xmlns:a16="http://schemas.microsoft.com/office/drawing/2014/main" id="{AEE77D72-71D0-4230-B383-4DD9486F6064}"/>
              </a:ext>
            </a:extLst>
          </p:cNvPr>
          <p:cNvSpPr txBox="1"/>
          <p:nvPr/>
        </p:nvSpPr>
        <p:spPr>
          <a:xfrm>
            <a:off x="1980357" y="578871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74" name="TextBox 173">
            <a:extLst>
              <a:ext uri="{FF2B5EF4-FFF2-40B4-BE49-F238E27FC236}">
                <a16:creationId xmlns:a16="http://schemas.microsoft.com/office/drawing/2014/main" id="{CA13323F-5386-47EE-B5C8-0FDF27F99CB2}"/>
              </a:ext>
            </a:extLst>
          </p:cNvPr>
          <p:cNvSpPr txBox="1"/>
          <p:nvPr/>
        </p:nvSpPr>
        <p:spPr>
          <a:xfrm>
            <a:off x="2821942" y="579878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75" name="TextBox 174">
            <a:extLst>
              <a:ext uri="{FF2B5EF4-FFF2-40B4-BE49-F238E27FC236}">
                <a16:creationId xmlns:a16="http://schemas.microsoft.com/office/drawing/2014/main" id="{9FE3C3EB-6F3A-4B46-B8B1-22C2D1AC2739}"/>
              </a:ext>
            </a:extLst>
          </p:cNvPr>
          <p:cNvSpPr txBox="1"/>
          <p:nvPr/>
        </p:nvSpPr>
        <p:spPr>
          <a:xfrm>
            <a:off x="3946542" y="580777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76" name="TextBox 175">
            <a:extLst>
              <a:ext uri="{FF2B5EF4-FFF2-40B4-BE49-F238E27FC236}">
                <a16:creationId xmlns:a16="http://schemas.microsoft.com/office/drawing/2014/main" id="{CD59A822-7A35-47C7-944F-AECC94551DF4}"/>
              </a:ext>
            </a:extLst>
          </p:cNvPr>
          <p:cNvSpPr txBox="1"/>
          <p:nvPr/>
        </p:nvSpPr>
        <p:spPr>
          <a:xfrm>
            <a:off x="4677000" y="582303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cxnSp>
        <p:nvCxnSpPr>
          <p:cNvPr id="180" name="Connector: Elbow 179">
            <a:extLst>
              <a:ext uri="{FF2B5EF4-FFF2-40B4-BE49-F238E27FC236}">
                <a16:creationId xmlns:a16="http://schemas.microsoft.com/office/drawing/2014/main" id="{15EA053C-4DC5-4F38-969C-8CA71970C0DE}"/>
              </a:ext>
            </a:extLst>
          </p:cNvPr>
          <p:cNvCxnSpPr>
            <a:cxnSpLocks/>
            <a:endCxn id="149" idx="1"/>
          </p:cNvCxnSpPr>
          <p:nvPr/>
        </p:nvCxnSpPr>
        <p:spPr>
          <a:xfrm flipV="1">
            <a:off x="1550081" y="4028929"/>
            <a:ext cx="594311" cy="543847"/>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CEAB941E-DD00-4434-A7CC-2306C7E9A789}"/>
              </a:ext>
            </a:extLst>
          </p:cNvPr>
          <p:cNvCxnSpPr>
            <a:cxnSpLocks/>
            <a:stCxn id="165" idx="0"/>
            <a:endCxn id="152" idx="2"/>
          </p:cNvCxnSpPr>
          <p:nvPr/>
        </p:nvCxnSpPr>
        <p:spPr>
          <a:xfrm rot="16200000" flipV="1">
            <a:off x="3378044" y="4746698"/>
            <a:ext cx="689870" cy="184542"/>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43ABC19E-6652-4F25-92C0-397AECA4C7CC}"/>
              </a:ext>
            </a:extLst>
          </p:cNvPr>
          <p:cNvPicPr>
            <a:picLocks noChangeAspect="1"/>
          </p:cNvPicPr>
          <p:nvPr/>
        </p:nvPicPr>
        <p:blipFill>
          <a:blip r:embed="rId27"/>
          <a:stretch>
            <a:fillRect/>
          </a:stretch>
        </p:blipFill>
        <p:spPr>
          <a:xfrm>
            <a:off x="10877266" y="756644"/>
            <a:ext cx="857889" cy="856043"/>
          </a:xfrm>
          <a:prstGeom prst="rect">
            <a:avLst/>
          </a:prstGeom>
          <a:effectLst>
            <a:outerShdw blurRad="50800" dist="38100" dir="5400000" algn="t" rotWithShape="0">
              <a:prstClr val="black">
                <a:alpha val="40000"/>
              </a:prstClr>
            </a:outerShdw>
          </a:effectLst>
        </p:spPr>
      </p:pic>
      <p:sp>
        <p:nvSpPr>
          <p:cNvPr id="189" name="TextBox 188">
            <a:extLst>
              <a:ext uri="{FF2B5EF4-FFF2-40B4-BE49-F238E27FC236}">
                <a16:creationId xmlns:a16="http://schemas.microsoft.com/office/drawing/2014/main" id="{677E5923-1FCF-438D-B992-9B40FBD8C7FE}"/>
              </a:ext>
            </a:extLst>
          </p:cNvPr>
          <p:cNvSpPr txBox="1"/>
          <p:nvPr/>
        </p:nvSpPr>
        <p:spPr>
          <a:xfrm>
            <a:off x="10859406" y="1545631"/>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190" name="TextBox 189">
            <a:extLst>
              <a:ext uri="{FF2B5EF4-FFF2-40B4-BE49-F238E27FC236}">
                <a16:creationId xmlns:a16="http://schemas.microsoft.com/office/drawing/2014/main" id="{BBCFF84B-B800-4C9E-862D-3016CCEFD5A7}"/>
              </a:ext>
            </a:extLst>
          </p:cNvPr>
          <p:cNvSpPr txBox="1"/>
          <p:nvPr/>
        </p:nvSpPr>
        <p:spPr>
          <a:xfrm>
            <a:off x="10965320" y="286131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191" name="Picture 2" descr="Image result for Azure Power BI icon">
            <a:extLst>
              <a:ext uri="{FF2B5EF4-FFF2-40B4-BE49-F238E27FC236}">
                <a16:creationId xmlns:a16="http://schemas.microsoft.com/office/drawing/2014/main" id="{4EEC9E75-1B1D-46FE-A293-D41A471179F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009594" y="203513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192" name="Straight Connector 191">
            <a:extLst>
              <a:ext uri="{FF2B5EF4-FFF2-40B4-BE49-F238E27FC236}">
                <a16:creationId xmlns:a16="http://schemas.microsoft.com/office/drawing/2014/main" id="{6679F99E-96E9-4949-A0E3-C768561DAE86}"/>
              </a:ext>
            </a:extLst>
          </p:cNvPr>
          <p:cNvCxnSpPr>
            <a:cxnSpLocks/>
          </p:cNvCxnSpPr>
          <p:nvPr/>
        </p:nvCxnSpPr>
        <p:spPr>
          <a:xfrm>
            <a:off x="10643937" y="44122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93456B17-2D23-4194-A187-127C219FAD5C}"/>
              </a:ext>
            </a:extLst>
          </p:cNvPr>
          <p:cNvCxnSpPr>
            <a:cxnSpLocks/>
            <a:stCxn id="126" idx="4"/>
          </p:cNvCxnSpPr>
          <p:nvPr/>
        </p:nvCxnSpPr>
        <p:spPr>
          <a:xfrm>
            <a:off x="9040611" y="1198400"/>
            <a:ext cx="1583745" cy="59739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8CF312CD-AB87-4AFB-B646-7E2DE2DA101D}"/>
              </a:ext>
            </a:extLst>
          </p:cNvPr>
          <p:cNvCxnSpPr>
            <a:cxnSpLocks/>
            <a:endCxn id="165" idx="1"/>
          </p:cNvCxnSpPr>
          <p:nvPr/>
        </p:nvCxnSpPr>
        <p:spPr>
          <a:xfrm>
            <a:off x="1536616" y="5283869"/>
            <a:ext cx="515946" cy="41220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D22AD5C0-A612-4F32-BC50-AE343B939732}"/>
              </a:ext>
            </a:extLst>
          </p:cNvPr>
          <p:cNvCxnSpPr>
            <a:cxnSpLocks/>
            <a:stCxn id="126" idx="7"/>
            <a:endCxn id="149" idx="0"/>
          </p:cNvCxnSpPr>
          <p:nvPr/>
        </p:nvCxnSpPr>
        <p:spPr>
          <a:xfrm flipH="1">
            <a:off x="3915158" y="1371600"/>
            <a:ext cx="2625342" cy="2183072"/>
          </a:xfrm>
          <a:prstGeom prst="bentConnector4">
            <a:avLst>
              <a:gd name="adj1" fmla="val 484"/>
              <a:gd name="adj2" fmla="val 13996"/>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5" name="Rectangle: Rounded Corners 498">
            <a:extLst>
              <a:ext uri="{FF2B5EF4-FFF2-40B4-BE49-F238E27FC236}">
                <a16:creationId xmlns:a16="http://schemas.microsoft.com/office/drawing/2014/main" id="{CB64BC7D-6298-4CD0-A116-2056BBA7A6E3}"/>
              </a:ext>
            </a:extLst>
          </p:cNvPr>
          <p:cNvSpPr/>
          <p:nvPr/>
        </p:nvSpPr>
        <p:spPr bwMode="auto">
          <a:xfrm>
            <a:off x="6469330" y="4191000"/>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261" name="Group 260">
            <a:extLst>
              <a:ext uri="{FF2B5EF4-FFF2-40B4-BE49-F238E27FC236}">
                <a16:creationId xmlns:a16="http://schemas.microsoft.com/office/drawing/2014/main" id="{69F9E1E3-6EFE-4A59-A9A6-501CEE41B439}"/>
              </a:ext>
            </a:extLst>
          </p:cNvPr>
          <p:cNvGrpSpPr/>
          <p:nvPr/>
        </p:nvGrpSpPr>
        <p:grpSpPr>
          <a:xfrm>
            <a:off x="6826697" y="4993162"/>
            <a:ext cx="504826" cy="381083"/>
            <a:chOff x="7996238" y="2078038"/>
            <a:chExt cx="731838" cy="552450"/>
          </a:xfrm>
          <a:solidFill>
            <a:srgbClr val="0078D7"/>
          </a:solidFill>
        </p:grpSpPr>
        <p:sp>
          <p:nvSpPr>
            <p:cNvPr id="262" name="Freeform 5">
              <a:extLst>
                <a:ext uri="{FF2B5EF4-FFF2-40B4-BE49-F238E27FC236}">
                  <a16:creationId xmlns:a16="http://schemas.microsoft.com/office/drawing/2014/main" id="{7A4F43AD-AA8E-4B25-9BC1-03E2B8CD9FD5}"/>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3" name="Freeform 6">
              <a:extLst>
                <a:ext uri="{FF2B5EF4-FFF2-40B4-BE49-F238E27FC236}">
                  <a16:creationId xmlns:a16="http://schemas.microsoft.com/office/drawing/2014/main" id="{B4921C56-C7DE-4411-ACFF-2201DAD46B91}"/>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4" name="Freeform 7">
              <a:extLst>
                <a:ext uri="{FF2B5EF4-FFF2-40B4-BE49-F238E27FC236}">
                  <a16:creationId xmlns:a16="http://schemas.microsoft.com/office/drawing/2014/main" id="{B521E4F2-6BB4-465A-8F5A-527A57E3829C}"/>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5" name="Freeform 8">
              <a:extLst>
                <a:ext uri="{FF2B5EF4-FFF2-40B4-BE49-F238E27FC236}">
                  <a16:creationId xmlns:a16="http://schemas.microsoft.com/office/drawing/2014/main" id="{D931C988-69C0-41F5-81A1-8DF99DB57EF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6" name="Freeform 9">
              <a:extLst>
                <a:ext uri="{FF2B5EF4-FFF2-40B4-BE49-F238E27FC236}">
                  <a16:creationId xmlns:a16="http://schemas.microsoft.com/office/drawing/2014/main" id="{41BAAF3B-3079-4F0A-8465-3C63D43B4050}"/>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7" name="Freeform 10">
              <a:extLst>
                <a:ext uri="{FF2B5EF4-FFF2-40B4-BE49-F238E27FC236}">
                  <a16:creationId xmlns:a16="http://schemas.microsoft.com/office/drawing/2014/main" id="{FA4738DA-7FE2-4D48-AD8E-FB8F0DF08C7A}"/>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8" name="Freeform 11">
              <a:extLst>
                <a:ext uri="{FF2B5EF4-FFF2-40B4-BE49-F238E27FC236}">
                  <a16:creationId xmlns:a16="http://schemas.microsoft.com/office/drawing/2014/main" id="{D7438B30-A16F-495D-B03F-E8C98B0E4D84}"/>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9" name="Freeform 12">
              <a:extLst>
                <a:ext uri="{FF2B5EF4-FFF2-40B4-BE49-F238E27FC236}">
                  <a16:creationId xmlns:a16="http://schemas.microsoft.com/office/drawing/2014/main" id="{2E47D3BD-B54A-49C2-8C12-942680E785AF}"/>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0" name="Freeform 13">
              <a:extLst>
                <a:ext uri="{FF2B5EF4-FFF2-40B4-BE49-F238E27FC236}">
                  <a16:creationId xmlns:a16="http://schemas.microsoft.com/office/drawing/2014/main" id="{26FB0922-14A4-48C4-8A40-51CA90025C94}"/>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1" name="Freeform 14">
              <a:extLst>
                <a:ext uri="{FF2B5EF4-FFF2-40B4-BE49-F238E27FC236}">
                  <a16:creationId xmlns:a16="http://schemas.microsoft.com/office/drawing/2014/main" id="{7EF6F4E5-A589-43BD-92C1-E6603520C070}"/>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72" name="Picture 271">
            <a:extLst>
              <a:ext uri="{FF2B5EF4-FFF2-40B4-BE49-F238E27FC236}">
                <a16:creationId xmlns:a16="http://schemas.microsoft.com/office/drawing/2014/main" id="{D96B91BC-DEF2-413F-AC78-D3523A3249B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669447" y="4231746"/>
            <a:ext cx="860866" cy="451476"/>
          </a:xfrm>
          <a:prstGeom prst="rect">
            <a:avLst/>
          </a:prstGeom>
        </p:spPr>
      </p:pic>
      <p:sp>
        <p:nvSpPr>
          <p:cNvPr id="273" name="Rectangle 272">
            <a:extLst>
              <a:ext uri="{FF2B5EF4-FFF2-40B4-BE49-F238E27FC236}">
                <a16:creationId xmlns:a16="http://schemas.microsoft.com/office/drawing/2014/main" id="{798E0484-026D-447A-8CC6-069B4D6A5C6F}"/>
              </a:ext>
            </a:extLst>
          </p:cNvPr>
          <p:cNvSpPr/>
          <p:nvPr/>
        </p:nvSpPr>
        <p:spPr>
          <a:xfrm>
            <a:off x="6446626" y="4684322"/>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274" name="Rectangle 273">
            <a:extLst>
              <a:ext uri="{FF2B5EF4-FFF2-40B4-BE49-F238E27FC236}">
                <a16:creationId xmlns:a16="http://schemas.microsoft.com/office/drawing/2014/main" id="{73FDE3B8-9EC6-47CB-A077-B8767336FD97}"/>
              </a:ext>
            </a:extLst>
          </p:cNvPr>
          <p:cNvSpPr/>
          <p:nvPr/>
        </p:nvSpPr>
        <p:spPr>
          <a:xfrm>
            <a:off x="6651336" y="5424625"/>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75" name="Rectangle 274">
            <a:extLst>
              <a:ext uri="{FF2B5EF4-FFF2-40B4-BE49-F238E27FC236}">
                <a16:creationId xmlns:a16="http://schemas.microsoft.com/office/drawing/2014/main" id="{CC21D383-16A0-448F-8574-4FDBE3CBE44B}"/>
              </a:ext>
            </a:extLst>
          </p:cNvPr>
          <p:cNvSpPr/>
          <p:nvPr/>
        </p:nvSpPr>
        <p:spPr>
          <a:xfrm>
            <a:off x="6604543" y="6188495"/>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276" name="TextBox 275">
            <a:extLst>
              <a:ext uri="{FF2B5EF4-FFF2-40B4-BE49-F238E27FC236}">
                <a16:creationId xmlns:a16="http://schemas.microsoft.com/office/drawing/2014/main" id="{C5EA6F7B-1F5E-44B7-A2D1-D03E05835FAB}"/>
              </a:ext>
            </a:extLst>
          </p:cNvPr>
          <p:cNvSpPr txBox="1"/>
          <p:nvPr/>
        </p:nvSpPr>
        <p:spPr>
          <a:xfrm>
            <a:off x="6239792" y="3652886"/>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cxnSp>
        <p:nvCxnSpPr>
          <p:cNvPr id="279" name="Connector: Elbow 278">
            <a:extLst>
              <a:ext uri="{FF2B5EF4-FFF2-40B4-BE49-F238E27FC236}">
                <a16:creationId xmlns:a16="http://schemas.microsoft.com/office/drawing/2014/main" id="{D081E393-B036-465F-BDD6-076057C1BB41}"/>
              </a:ext>
            </a:extLst>
          </p:cNvPr>
          <p:cNvCxnSpPr>
            <a:cxnSpLocks/>
            <a:stCxn id="149" idx="3"/>
            <a:endCxn id="255" idx="0"/>
          </p:cNvCxnSpPr>
          <p:nvPr/>
        </p:nvCxnSpPr>
        <p:spPr>
          <a:xfrm>
            <a:off x="5685923" y="4028929"/>
            <a:ext cx="783407" cy="300493"/>
          </a:xfrm>
          <a:prstGeom prst="bentConnector3">
            <a:avLst>
              <a:gd name="adj1" fmla="val 3428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4" name="Rectangle: Rounded Corners 514">
            <a:extLst>
              <a:ext uri="{FF2B5EF4-FFF2-40B4-BE49-F238E27FC236}">
                <a16:creationId xmlns:a16="http://schemas.microsoft.com/office/drawing/2014/main" id="{2A9C1260-C830-45C1-A90F-DFA410CDC6AE}"/>
              </a:ext>
            </a:extLst>
          </p:cNvPr>
          <p:cNvSpPr/>
          <p:nvPr/>
        </p:nvSpPr>
        <p:spPr bwMode="auto">
          <a:xfrm>
            <a:off x="8561473" y="3352449"/>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89" name="Picture 288">
            <a:extLst>
              <a:ext uri="{FF2B5EF4-FFF2-40B4-BE49-F238E27FC236}">
                <a16:creationId xmlns:a16="http://schemas.microsoft.com/office/drawing/2014/main" id="{0656F87D-AE80-4F69-B07F-FC6AE0B4A1D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39429" y="3401249"/>
            <a:ext cx="548415" cy="548415"/>
          </a:xfrm>
          <a:prstGeom prst="rect">
            <a:avLst/>
          </a:prstGeom>
        </p:spPr>
      </p:pic>
      <p:pic>
        <p:nvPicPr>
          <p:cNvPr id="290" name="Picture 56">
            <a:extLst>
              <a:ext uri="{FF2B5EF4-FFF2-40B4-BE49-F238E27FC236}">
                <a16:creationId xmlns:a16="http://schemas.microsoft.com/office/drawing/2014/main" id="{0A825E95-4724-4DBA-964E-0422807E0FB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987293" y="4426100"/>
            <a:ext cx="551140" cy="426125"/>
          </a:xfrm>
          <a:prstGeom prst="rect">
            <a:avLst/>
          </a:prstGeom>
        </p:spPr>
      </p:pic>
      <p:pic>
        <p:nvPicPr>
          <p:cNvPr id="291" name="Picture 290">
            <a:extLst>
              <a:ext uri="{FF2B5EF4-FFF2-40B4-BE49-F238E27FC236}">
                <a16:creationId xmlns:a16="http://schemas.microsoft.com/office/drawing/2014/main" id="{85D198B0-CFC5-46D3-A400-8A02D3277E7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012551" y="6145276"/>
            <a:ext cx="475293" cy="426125"/>
          </a:xfrm>
          <a:prstGeom prst="rect">
            <a:avLst/>
          </a:prstGeom>
        </p:spPr>
      </p:pic>
      <p:sp>
        <p:nvSpPr>
          <p:cNvPr id="307" name="TextBox 306">
            <a:extLst>
              <a:ext uri="{FF2B5EF4-FFF2-40B4-BE49-F238E27FC236}">
                <a16:creationId xmlns:a16="http://schemas.microsoft.com/office/drawing/2014/main" id="{B1293AA3-071B-4FA8-98CD-5038686FB3E5}"/>
              </a:ext>
            </a:extLst>
          </p:cNvPr>
          <p:cNvSpPr txBox="1"/>
          <p:nvPr/>
        </p:nvSpPr>
        <p:spPr>
          <a:xfrm>
            <a:off x="5391732" y="2575081"/>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
        <p:nvSpPr>
          <p:cNvPr id="318" name="TextBox 317">
            <a:extLst>
              <a:ext uri="{FF2B5EF4-FFF2-40B4-BE49-F238E27FC236}">
                <a16:creationId xmlns:a16="http://schemas.microsoft.com/office/drawing/2014/main" id="{636B34AD-0DA6-4902-823B-9752CBE9A950}"/>
              </a:ext>
            </a:extLst>
          </p:cNvPr>
          <p:cNvSpPr txBox="1"/>
          <p:nvPr/>
        </p:nvSpPr>
        <p:spPr>
          <a:xfrm>
            <a:off x="8392108" y="3014455"/>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21" name="Picture 320">
            <a:extLst>
              <a:ext uri="{FF2B5EF4-FFF2-40B4-BE49-F238E27FC236}">
                <a16:creationId xmlns:a16="http://schemas.microsoft.com/office/drawing/2014/main" id="{88502D51-6036-4309-B8D6-258229FCC872}"/>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863671" y="5749289"/>
            <a:ext cx="426125" cy="426125"/>
          </a:xfrm>
          <a:prstGeom prst="rect">
            <a:avLst/>
          </a:prstGeom>
        </p:spPr>
      </p:pic>
      <p:pic>
        <p:nvPicPr>
          <p:cNvPr id="324" name="Picture 30" descr="Image result for Azure SQL DB icon">
            <a:extLst>
              <a:ext uri="{FF2B5EF4-FFF2-40B4-BE49-F238E27FC236}">
                <a16:creationId xmlns:a16="http://schemas.microsoft.com/office/drawing/2014/main" id="{FC32AE42-A9C2-465F-949A-7164CDC2CDA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054564" y="5444484"/>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5" name="TextBox 324">
            <a:extLst>
              <a:ext uri="{FF2B5EF4-FFF2-40B4-BE49-F238E27FC236}">
                <a16:creationId xmlns:a16="http://schemas.microsoft.com/office/drawing/2014/main" id="{B3BB199B-3491-4538-BAA6-9BFA23D32215}"/>
              </a:ext>
            </a:extLst>
          </p:cNvPr>
          <p:cNvSpPr txBox="1"/>
          <p:nvPr/>
        </p:nvSpPr>
        <p:spPr>
          <a:xfrm>
            <a:off x="8712456" y="5886611"/>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326" name="TextBox 329">
            <a:extLst>
              <a:ext uri="{FF2B5EF4-FFF2-40B4-BE49-F238E27FC236}">
                <a16:creationId xmlns:a16="http://schemas.microsoft.com/office/drawing/2014/main" id="{7A62137A-2810-4205-865C-745F53BC1D84}"/>
              </a:ext>
            </a:extLst>
          </p:cNvPr>
          <p:cNvSpPr txBox="1"/>
          <p:nvPr/>
        </p:nvSpPr>
        <p:spPr>
          <a:xfrm>
            <a:off x="8791483" y="6519614"/>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327" name="TextBox 326">
            <a:extLst>
              <a:ext uri="{FF2B5EF4-FFF2-40B4-BE49-F238E27FC236}">
                <a16:creationId xmlns:a16="http://schemas.microsoft.com/office/drawing/2014/main" id="{43F5B79B-7E22-46B1-A049-8A3DEA9B23EE}"/>
              </a:ext>
            </a:extLst>
          </p:cNvPr>
          <p:cNvSpPr txBox="1"/>
          <p:nvPr/>
        </p:nvSpPr>
        <p:spPr>
          <a:xfrm>
            <a:off x="8509680" y="3952815"/>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328" name="TextBox 327">
            <a:extLst>
              <a:ext uri="{FF2B5EF4-FFF2-40B4-BE49-F238E27FC236}">
                <a16:creationId xmlns:a16="http://schemas.microsoft.com/office/drawing/2014/main" id="{D2AAC65E-0488-4D3C-AF93-A8F22FD62694}"/>
              </a:ext>
            </a:extLst>
          </p:cNvPr>
          <p:cNvSpPr txBox="1"/>
          <p:nvPr/>
        </p:nvSpPr>
        <p:spPr>
          <a:xfrm>
            <a:off x="8643816" y="4870007"/>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cxnSp>
        <p:nvCxnSpPr>
          <p:cNvPr id="329" name="Connector: Elbow 328">
            <a:extLst>
              <a:ext uri="{FF2B5EF4-FFF2-40B4-BE49-F238E27FC236}">
                <a16:creationId xmlns:a16="http://schemas.microsoft.com/office/drawing/2014/main" id="{5B311507-6F83-49BF-BC83-D74B448F3241}"/>
              </a:ext>
            </a:extLst>
          </p:cNvPr>
          <p:cNvCxnSpPr>
            <a:cxnSpLocks/>
            <a:endCxn id="284" idx="1"/>
          </p:cNvCxnSpPr>
          <p:nvPr/>
        </p:nvCxnSpPr>
        <p:spPr>
          <a:xfrm flipV="1">
            <a:off x="7889458" y="5062202"/>
            <a:ext cx="672015" cy="47327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32" name="Picture 331">
            <a:extLst>
              <a:ext uri="{FF2B5EF4-FFF2-40B4-BE49-F238E27FC236}">
                <a16:creationId xmlns:a16="http://schemas.microsoft.com/office/drawing/2014/main" id="{F7EF0BD6-C86F-4FAF-B2F5-0530C30407A6}"/>
              </a:ext>
            </a:extLst>
          </p:cNvPr>
          <p:cNvPicPr>
            <a:picLocks noChangeAspect="1"/>
          </p:cNvPicPr>
          <p:nvPr/>
        </p:nvPicPr>
        <p:blipFill>
          <a:blip r:embed="rId27"/>
          <a:stretch>
            <a:fillRect/>
          </a:stretch>
        </p:blipFill>
        <p:spPr>
          <a:xfrm>
            <a:off x="10894115" y="4005638"/>
            <a:ext cx="857889" cy="856043"/>
          </a:xfrm>
          <a:prstGeom prst="rect">
            <a:avLst/>
          </a:prstGeom>
          <a:effectLst>
            <a:outerShdw blurRad="50800" dist="38100" dir="5400000" algn="t" rotWithShape="0">
              <a:prstClr val="black">
                <a:alpha val="40000"/>
              </a:prstClr>
            </a:outerShdw>
          </a:effectLst>
        </p:spPr>
      </p:pic>
      <p:sp>
        <p:nvSpPr>
          <p:cNvPr id="333" name="TextBox 332">
            <a:extLst>
              <a:ext uri="{FF2B5EF4-FFF2-40B4-BE49-F238E27FC236}">
                <a16:creationId xmlns:a16="http://schemas.microsoft.com/office/drawing/2014/main" id="{DE926462-A668-4700-B93E-A815C339A54E}"/>
              </a:ext>
            </a:extLst>
          </p:cNvPr>
          <p:cNvSpPr txBox="1"/>
          <p:nvPr/>
        </p:nvSpPr>
        <p:spPr>
          <a:xfrm>
            <a:off x="10876255" y="4794625"/>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a:p>
            <a:pPr marL="0" marR="0" lvl="0" indent="0" algn="l" defTabSz="950973" rtl="0" eaLnBrk="1" fontAlgn="auto" latinLnBrk="0" hangingPunct="1">
              <a:lnSpc>
                <a:spcPct val="100000"/>
              </a:lnSpc>
              <a:spcBef>
                <a:spcPts val="0"/>
              </a:spcBef>
              <a:spcAft>
                <a:spcPts val="0"/>
              </a:spcAft>
              <a:buClrTx/>
              <a:buSzTx/>
              <a:buFontTx/>
              <a:buNone/>
              <a:tabLst/>
              <a:defRPr/>
            </a:pPr>
            <a:r>
              <a:rPr lang="en-US" sz="1050" dirty="0">
                <a:solidFill>
                  <a:srgbClr val="505050"/>
                </a:solidFill>
              </a:rPr>
              <a:t>APIs</a:t>
            </a:r>
            <a:endPar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34" name="TextBox 333">
            <a:extLst>
              <a:ext uri="{FF2B5EF4-FFF2-40B4-BE49-F238E27FC236}">
                <a16:creationId xmlns:a16="http://schemas.microsoft.com/office/drawing/2014/main" id="{0A958FA1-C2B8-406B-97D0-CB3D445C26A8}"/>
              </a:ext>
            </a:extLst>
          </p:cNvPr>
          <p:cNvSpPr txBox="1"/>
          <p:nvPr/>
        </p:nvSpPr>
        <p:spPr>
          <a:xfrm>
            <a:off x="10934444" y="614749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REPORTS</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335" name="Picture 2" descr="Image result for Azure Power BI icon">
            <a:extLst>
              <a:ext uri="{FF2B5EF4-FFF2-40B4-BE49-F238E27FC236}">
                <a16:creationId xmlns:a16="http://schemas.microsoft.com/office/drawing/2014/main" id="{D98FBD93-EA3B-4742-96C9-6D02A254A17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978718" y="532131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336" name="Connector: Elbow 335">
            <a:extLst>
              <a:ext uri="{FF2B5EF4-FFF2-40B4-BE49-F238E27FC236}">
                <a16:creationId xmlns:a16="http://schemas.microsoft.com/office/drawing/2014/main" id="{D5387D5D-A89E-4E0E-AE26-E490F45B4E26}"/>
              </a:ext>
            </a:extLst>
          </p:cNvPr>
          <p:cNvCxnSpPr>
            <a:cxnSpLocks/>
            <a:stCxn id="284" idx="3"/>
          </p:cNvCxnSpPr>
          <p:nvPr/>
        </p:nvCxnSpPr>
        <p:spPr>
          <a:xfrm>
            <a:off x="9938924" y="5062202"/>
            <a:ext cx="705013" cy="8822"/>
          </a:xfrm>
          <a:prstGeom prst="straightConnector1">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89E9F262-759E-4CE1-BB5E-BCD8718418DF}"/>
              </a:ext>
            </a:extLst>
          </p:cNvPr>
          <p:cNvCxnSpPr>
            <a:cxnSpLocks/>
          </p:cNvCxnSpPr>
          <p:nvPr/>
        </p:nvCxnSpPr>
        <p:spPr>
          <a:xfrm>
            <a:off x="1521015" y="43265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DA68F87A-6505-4045-A446-04F5AAF11350}"/>
              </a:ext>
            </a:extLst>
          </p:cNvPr>
          <p:cNvCxnSpPr>
            <a:cxnSpLocks/>
            <a:endCxn id="135" idx="2"/>
          </p:cNvCxnSpPr>
          <p:nvPr/>
        </p:nvCxnSpPr>
        <p:spPr>
          <a:xfrm rot="5400000">
            <a:off x="6775883" y="1634892"/>
            <a:ext cx="847525" cy="378489"/>
          </a:xfrm>
          <a:prstGeom prst="bentConnector4">
            <a:avLst>
              <a:gd name="adj1" fmla="val 50000"/>
              <a:gd name="adj2" fmla="val 100956"/>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9" name="Connector: Elbow 378">
            <a:extLst>
              <a:ext uri="{FF2B5EF4-FFF2-40B4-BE49-F238E27FC236}">
                <a16:creationId xmlns:a16="http://schemas.microsoft.com/office/drawing/2014/main" id="{268BB29E-2D5F-42E2-ABE1-576B3CF86EBE}"/>
              </a:ext>
            </a:extLst>
          </p:cNvPr>
          <p:cNvCxnSpPr>
            <a:cxnSpLocks/>
            <a:stCxn id="135" idx="7"/>
          </p:cNvCxnSpPr>
          <p:nvPr/>
        </p:nvCxnSpPr>
        <p:spPr>
          <a:xfrm>
            <a:off x="6985000" y="3111500"/>
            <a:ext cx="618871" cy="1095689"/>
          </a:xfrm>
          <a:prstGeom prst="bentConnector4">
            <a:avLst>
              <a:gd name="adj1" fmla="val 0"/>
              <a:gd name="adj2" fmla="val 50000"/>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5365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427980" y="0"/>
            <a:ext cx="11336039" cy="739343"/>
          </a:xfrm>
        </p:spPr>
        <p:txBody>
          <a:bodyPr/>
          <a:lstStyle/>
          <a:p>
            <a:r>
              <a:rPr lang="en-US" dirty="0"/>
              <a:t>A few points about our architecture</a:t>
            </a:r>
          </a:p>
        </p:txBody>
      </p:sp>
      <p:sp>
        <p:nvSpPr>
          <p:cNvPr id="10" name="TextBox 9">
            <a:extLst>
              <a:ext uri="{FF2B5EF4-FFF2-40B4-BE49-F238E27FC236}">
                <a16:creationId xmlns:a16="http://schemas.microsoft.com/office/drawing/2014/main" id="{FF70C72A-C224-4A09-B1F8-5FCB86AC6CD8}"/>
              </a:ext>
            </a:extLst>
          </p:cNvPr>
          <p:cNvSpPr txBox="1"/>
          <p:nvPr/>
        </p:nvSpPr>
        <p:spPr>
          <a:xfrm>
            <a:off x="0" y="884715"/>
            <a:ext cx="11813628" cy="53029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That is a complex-</a:t>
            </a:r>
            <a:r>
              <a:rPr lang="en-US" sz="2400" i="1" dirty="0">
                <a:gradFill>
                  <a:gsLst>
                    <a:gs pos="2917">
                      <a:schemeClr val="tx1"/>
                    </a:gs>
                    <a:gs pos="30000">
                      <a:schemeClr val="tx1"/>
                    </a:gs>
                  </a:gsLst>
                  <a:lin ang="5400000" scaled="0"/>
                </a:gradFill>
              </a:rPr>
              <a:t>looking</a:t>
            </a:r>
            <a:r>
              <a:rPr lang="en-US" sz="2400" dirty="0">
                <a:gradFill>
                  <a:gsLst>
                    <a:gs pos="2917">
                      <a:schemeClr val="tx1"/>
                    </a:gs>
                    <a:gs pos="30000">
                      <a:schemeClr val="tx1"/>
                    </a:gs>
                  </a:gsLst>
                  <a:lin ang="5400000" scaled="0"/>
                </a:gradFill>
              </a:rPr>
              <a:t> diagram!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However – remember we are showing multiple choices at each stage.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are focusing on the data architecture. Not shown and not central today, but also very important: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Identity (authentication, authorization)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(auditing, data protection)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Operations (diagnostics, monitoring, alerting, automation, scaling)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offers integrated approaches and technologies for each of those areas, that work with all the data technologies we’re looking at today.</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let’s consider some of the choices shown in each of the stages.</a:t>
            </a:r>
          </a:p>
          <a:p>
            <a:pPr marL="1257300" lvl="2" indent="-342900">
              <a:lnSpc>
                <a:spcPct val="90000"/>
              </a:lnSpc>
              <a:spcAft>
                <a:spcPts val="600"/>
              </a:spcAft>
              <a:buFont typeface="Arial" panose="020B0604020202020204" pitchFamily="34" charset="0"/>
              <a:buChar char="•"/>
            </a:pPr>
            <a:r>
              <a:rPr lang="en-US" i="1" dirty="0">
                <a:gradFill>
                  <a:gsLst>
                    <a:gs pos="2917">
                      <a:schemeClr val="tx1"/>
                    </a:gs>
                    <a:gs pos="30000">
                      <a:schemeClr val="tx1"/>
                    </a:gs>
                  </a:gsLst>
                  <a:lin ang="5400000" scaled="0"/>
                </a:gradFill>
              </a:rPr>
              <a:t>Then we’ll get you building some of this!</a:t>
            </a:r>
          </a:p>
        </p:txBody>
      </p:sp>
    </p:spTree>
    <p:extLst>
      <p:ext uri="{BB962C8B-B14F-4D97-AF65-F5344CB8AC3E}">
        <p14:creationId xmlns:p14="http://schemas.microsoft.com/office/powerpoint/2010/main" val="131843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Loading</a:t>
            </a:r>
          </a:p>
        </p:txBody>
      </p:sp>
      <p:sp>
        <p:nvSpPr>
          <p:cNvPr id="4" name="Rectangle: Rounded Corners 528">
            <a:extLst>
              <a:ext uri="{FF2B5EF4-FFF2-40B4-BE49-F238E27FC236}">
                <a16:creationId xmlns:a16="http://schemas.microsoft.com/office/drawing/2014/main" id="{E7E7049B-612B-4A65-88C0-7129497CE176}"/>
              </a:ext>
            </a:extLst>
          </p:cNvPr>
          <p:cNvSpPr/>
          <p:nvPr/>
        </p:nvSpPr>
        <p:spPr bwMode="auto">
          <a:xfrm>
            <a:off x="4247122" y="149582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284486DC-0645-4032-980D-6D09926AC9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893" y="1617962"/>
            <a:ext cx="426125" cy="426125"/>
          </a:xfrm>
          <a:prstGeom prst="rect">
            <a:avLst/>
          </a:prstGeom>
        </p:spPr>
      </p:pic>
      <p:pic>
        <p:nvPicPr>
          <p:cNvPr id="6" name="Picture 5">
            <a:extLst>
              <a:ext uri="{FF2B5EF4-FFF2-40B4-BE49-F238E27FC236}">
                <a16:creationId xmlns:a16="http://schemas.microsoft.com/office/drawing/2014/main" id="{F85345AA-4DC0-42CB-B861-5EDD0D580023}"/>
              </a:ext>
            </a:extLst>
          </p:cNvPr>
          <p:cNvPicPr>
            <a:picLocks noChangeAspect="1"/>
          </p:cNvPicPr>
          <p:nvPr/>
        </p:nvPicPr>
        <p:blipFill>
          <a:blip r:embed="rId3">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5349656" y="1617963"/>
            <a:ext cx="426125" cy="426125"/>
          </a:xfrm>
          <a:prstGeom prst="rect">
            <a:avLst/>
          </a:prstGeom>
        </p:spPr>
      </p:pic>
      <p:pic>
        <p:nvPicPr>
          <p:cNvPr id="7" name="Picture 6">
            <a:extLst>
              <a:ext uri="{FF2B5EF4-FFF2-40B4-BE49-F238E27FC236}">
                <a16:creationId xmlns:a16="http://schemas.microsoft.com/office/drawing/2014/main" id="{F0F7A85E-92D5-45E4-9F0D-79CB5C54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70" y="1617962"/>
            <a:ext cx="426125" cy="426125"/>
          </a:xfrm>
          <a:prstGeom prst="rect">
            <a:avLst/>
          </a:prstGeom>
        </p:spPr>
      </p:pic>
      <p:pic>
        <p:nvPicPr>
          <p:cNvPr id="9" name="Picture 8">
            <a:extLst>
              <a:ext uri="{FF2B5EF4-FFF2-40B4-BE49-F238E27FC236}">
                <a16:creationId xmlns:a16="http://schemas.microsoft.com/office/drawing/2014/main" id="{38F787B4-B735-4046-9713-0341E5E42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298" y="1595789"/>
            <a:ext cx="426125" cy="474825"/>
          </a:xfrm>
          <a:prstGeom prst="rect">
            <a:avLst/>
          </a:prstGeom>
        </p:spPr>
      </p:pic>
      <p:sp>
        <p:nvSpPr>
          <p:cNvPr id="11" name="TextBox 10">
            <a:extLst>
              <a:ext uri="{FF2B5EF4-FFF2-40B4-BE49-F238E27FC236}">
                <a16:creationId xmlns:a16="http://schemas.microsoft.com/office/drawing/2014/main" id="{F7CC2135-C09A-4077-A317-5DF3EB812B27}"/>
              </a:ext>
            </a:extLst>
          </p:cNvPr>
          <p:cNvSpPr txBox="1"/>
          <p:nvPr/>
        </p:nvSpPr>
        <p:spPr>
          <a:xfrm>
            <a:off x="4223033" y="114423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2" name="TextBox 11">
            <a:extLst>
              <a:ext uri="{FF2B5EF4-FFF2-40B4-BE49-F238E27FC236}">
                <a16:creationId xmlns:a16="http://schemas.microsoft.com/office/drawing/2014/main" id="{F70D0EC3-1CF4-497D-A0CE-364320A14A41}"/>
              </a:ext>
            </a:extLst>
          </p:cNvPr>
          <p:cNvSpPr txBox="1"/>
          <p:nvPr/>
        </p:nvSpPr>
        <p:spPr>
          <a:xfrm>
            <a:off x="4174917" y="210063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3" name="TextBox 12">
            <a:extLst>
              <a:ext uri="{FF2B5EF4-FFF2-40B4-BE49-F238E27FC236}">
                <a16:creationId xmlns:a16="http://schemas.microsoft.com/office/drawing/2014/main" id="{4CAF6718-0C17-459E-B6A9-6F3D93A82F76}"/>
              </a:ext>
            </a:extLst>
          </p:cNvPr>
          <p:cNvSpPr txBox="1"/>
          <p:nvPr/>
        </p:nvSpPr>
        <p:spPr>
          <a:xfrm>
            <a:off x="5016502" y="211070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4" name="TextBox 13">
            <a:extLst>
              <a:ext uri="{FF2B5EF4-FFF2-40B4-BE49-F238E27FC236}">
                <a16:creationId xmlns:a16="http://schemas.microsoft.com/office/drawing/2014/main" id="{565E4561-09B3-4242-9BDD-7ECE509BCA53}"/>
              </a:ext>
            </a:extLst>
          </p:cNvPr>
          <p:cNvSpPr txBox="1"/>
          <p:nvPr/>
        </p:nvSpPr>
        <p:spPr>
          <a:xfrm>
            <a:off x="6141102" y="211969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5" name="TextBox 14">
            <a:extLst>
              <a:ext uri="{FF2B5EF4-FFF2-40B4-BE49-F238E27FC236}">
                <a16:creationId xmlns:a16="http://schemas.microsoft.com/office/drawing/2014/main" id="{38C9A2A8-A293-46A6-895C-2861B5523110}"/>
              </a:ext>
            </a:extLst>
          </p:cNvPr>
          <p:cNvSpPr txBox="1"/>
          <p:nvPr/>
        </p:nvSpPr>
        <p:spPr>
          <a:xfrm>
            <a:off x="6871560" y="213495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559903" cy="226523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Oh, and connectivity!</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a:p>
            <a:pPr marL="342900" indent="-342900">
              <a:lnSpc>
                <a:spcPct val="90000"/>
              </a:lnSpc>
              <a:spcAft>
                <a:spcPts val="600"/>
              </a:spcAft>
              <a:buFont typeface="Arial" panose="020B0604020202020204" pitchFamily="34" charset="0"/>
              <a:buChar char="•"/>
            </a:pPr>
            <a:r>
              <a:rPr lang="en-US" sz="2400" dirty="0">
                <a:solidFill>
                  <a:srgbClr val="0070C0"/>
                </a:solidFill>
              </a:rPr>
              <a:t>Azure Import/Export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Box</a:t>
            </a:r>
          </a:p>
          <a:p>
            <a:pPr marL="342900" indent="-342900">
              <a:lnSpc>
                <a:spcPct val="90000"/>
              </a:lnSpc>
              <a:spcAft>
                <a:spcPts val="600"/>
              </a:spcAft>
              <a:buFont typeface="Arial" panose="020B0604020202020204" pitchFamily="34" charset="0"/>
              <a:buChar char="•"/>
            </a:pPr>
            <a:r>
              <a:rPr lang="en-US" sz="2400" dirty="0">
                <a:solidFill>
                  <a:srgbClr val="0070C0"/>
                </a:solidFill>
              </a:rPr>
              <a:t>CLI, Tools, SDKs, APIs</a:t>
            </a:r>
          </a:p>
        </p:txBody>
      </p:sp>
    </p:spTree>
    <p:extLst>
      <p:ext uri="{BB962C8B-B14F-4D97-AF65-F5344CB8AC3E}">
        <p14:creationId xmlns:p14="http://schemas.microsoft.com/office/powerpoint/2010/main" val="1611898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Connectivity - 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sz="3600"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746125" lvl="2" indent="-457200">
              <a:buClr>
                <a:schemeClr val="tx1"/>
              </a:buClr>
              <a:buFont typeface="Arial" panose="020B0604020202020204" pitchFamily="34" charset="0"/>
              <a:buChar char="•"/>
            </a:pPr>
            <a:r>
              <a:rPr lang="en-US" dirty="0"/>
              <a:t>Are looking for a broad overview and guided hands-on work with help from proctors (if needed)</a:t>
            </a:r>
          </a:p>
          <a:p>
            <a:pPr marL="457200" indent="-457200">
              <a:buClr>
                <a:schemeClr val="tx1"/>
              </a:buClr>
              <a:buFont typeface="Arial" panose="020B0604020202020204" pitchFamily="34" charset="0"/>
              <a:buChar char="•"/>
            </a:pPr>
            <a:r>
              <a:rPr lang="en-US" dirty="0"/>
              <a:t>Pre-Requisites: </a:t>
            </a:r>
            <a:r>
              <a:rPr lang="en-US" dirty="0">
                <a:solidFill>
                  <a:srgbClr val="00B050"/>
                </a:solidFill>
              </a:rPr>
              <a:t>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 if you use the provided Azure resources</a:t>
            </a:r>
          </a:p>
          <a:p>
            <a:pPr marL="457200" indent="-457200">
              <a:buClr>
                <a:schemeClr val="tx1"/>
              </a:buClr>
              <a:buFont typeface="Arial" panose="020B0604020202020204" pitchFamily="34" charset="0"/>
              <a:buChar char="•"/>
            </a:pPr>
            <a:r>
              <a:rPr lang="en-US" dirty="0"/>
              <a:t>~25% Presentation / ~75% Hands-On Labs</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Our goal is for you to finish all the labs!</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689793"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Storage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Lake Store</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p:txBody>
      </p:sp>
      <p:pic>
        <p:nvPicPr>
          <p:cNvPr id="16" name="Picture 24" descr="Image result for Azure Cosmos DB icon">
            <a:extLst>
              <a:ext uri="{FF2B5EF4-FFF2-40B4-BE49-F238E27FC236}">
                <a16:creationId xmlns:a16="http://schemas.microsoft.com/office/drawing/2014/main" id="{4AD29FFA-AC20-4987-A206-923FA8956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885" y="1705055"/>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7" name="Picture 26" descr="Image result for Azure Blob Storage icon">
            <a:extLst>
              <a:ext uri="{FF2B5EF4-FFF2-40B4-BE49-F238E27FC236}">
                <a16:creationId xmlns:a16="http://schemas.microsoft.com/office/drawing/2014/main" id="{1B364295-ACEF-4194-8A78-B3A7A37306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8718" y="1653854"/>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EE34E47-7E05-48C5-893A-363EF6B4559B}"/>
              </a:ext>
            </a:extLst>
          </p:cNvPr>
          <p:cNvPicPr>
            <a:picLocks noChangeAspect="1"/>
          </p:cNvPicPr>
          <p:nvPr/>
        </p:nvPicPr>
        <p:blipFill>
          <a:blip r:embed="rId4"/>
          <a:stretch>
            <a:fillRect/>
          </a:stretch>
        </p:blipFill>
        <p:spPr>
          <a:xfrm>
            <a:off x="4500889" y="1632627"/>
            <a:ext cx="474405" cy="474405"/>
          </a:xfrm>
          <a:prstGeom prst="rect">
            <a:avLst/>
          </a:prstGeom>
          <a:noFill/>
          <a:ln w="19050" cap="flat" cmpd="sng" algn="ctr">
            <a:solidFill>
              <a:schemeClr val="tx2"/>
            </a:solidFill>
            <a:prstDash val="sysDot"/>
            <a:headEnd type="none"/>
            <a:tailEnd type="none"/>
          </a:ln>
          <a:effectLst/>
        </p:spPr>
      </p:pic>
      <p:pic>
        <p:nvPicPr>
          <p:cNvPr id="19" name="Picture 30" descr="Image result for Azure SQL DB icon">
            <a:extLst>
              <a:ext uri="{FF2B5EF4-FFF2-40B4-BE49-F238E27FC236}">
                <a16:creationId xmlns:a16="http://schemas.microsoft.com/office/drawing/2014/main" id="{7788F0D6-7243-415D-964C-3F5F99E361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0174" y="1668417"/>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9B44719A-DBAA-4CEA-8FCD-BB49741ED231}"/>
              </a:ext>
            </a:extLst>
          </p:cNvPr>
          <p:cNvSpPr/>
          <p:nvPr/>
        </p:nvSpPr>
        <p:spPr bwMode="auto">
          <a:xfrm>
            <a:off x="4174917" y="1586680"/>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21" name="TextBox 20">
            <a:extLst>
              <a:ext uri="{FF2B5EF4-FFF2-40B4-BE49-F238E27FC236}">
                <a16:creationId xmlns:a16="http://schemas.microsoft.com/office/drawing/2014/main" id="{81270BA8-182B-439B-8F54-0F403DA834CE}"/>
              </a:ext>
            </a:extLst>
          </p:cNvPr>
          <p:cNvSpPr txBox="1"/>
          <p:nvPr/>
        </p:nvSpPr>
        <p:spPr>
          <a:xfrm>
            <a:off x="4227758" y="1226848"/>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22" name="TextBox 329">
            <a:extLst>
              <a:ext uri="{FF2B5EF4-FFF2-40B4-BE49-F238E27FC236}">
                <a16:creationId xmlns:a16="http://schemas.microsoft.com/office/drawing/2014/main" id="{C2A2A80A-87B9-4F99-9B77-E1347EF4E2FE}"/>
              </a:ext>
            </a:extLst>
          </p:cNvPr>
          <p:cNvSpPr txBox="1"/>
          <p:nvPr/>
        </p:nvSpPr>
        <p:spPr>
          <a:xfrm>
            <a:off x="6668891" y="2102626"/>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23" name="TextBox 22">
            <a:extLst>
              <a:ext uri="{FF2B5EF4-FFF2-40B4-BE49-F238E27FC236}">
                <a16:creationId xmlns:a16="http://schemas.microsoft.com/office/drawing/2014/main" id="{A43EEEBF-1F41-4281-B713-B52F62EAB9ED}"/>
              </a:ext>
            </a:extLst>
          </p:cNvPr>
          <p:cNvSpPr txBox="1"/>
          <p:nvPr/>
        </p:nvSpPr>
        <p:spPr>
          <a:xfrm>
            <a:off x="5276351" y="2110544"/>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24" name="TextBox 23">
            <a:extLst>
              <a:ext uri="{FF2B5EF4-FFF2-40B4-BE49-F238E27FC236}">
                <a16:creationId xmlns:a16="http://schemas.microsoft.com/office/drawing/2014/main" id="{13A5E3ED-11B3-412E-9630-34E7E9F7E471}"/>
              </a:ext>
            </a:extLst>
          </p:cNvPr>
          <p:cNvSpPr txBox="1"/>
          <p:nvPr/>
        </p:nvSpPr>
        <p:spPr>
          <a:xfrm>
            <a:off x="6084089" y="2110544"/>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25" name="TextBox 24">
            <a:extLst>
              <a:ext uri="{FF2B5EF4-FFF2-40B4-BE49-F238E27FC236}">
                <a16:creationId xmlns:a16="http://schemas.microsoft.com/office/drawing/2014/main" id="{19B5633C-42E5-437C-B16E-3B6D1C5C0F11}"/>
              </a:ext>
            </a:extLst>
          </p:cNvPr>
          <p:cNvSpPr txBox="1"/>
          <p:nvPr/>
        </p:nvSpPr>
        <p:spPr>
          <a:xfrm>
            <a:off x="4227917" y="2119695"/>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Tree>
    <p:extLst>
      <p:ext uri="{BB962C8B-B14F-4D97-AF65-F5344CB8AC3E}">
        <p14:creationId xmlns:p14="http://schemas.microsoft.com/office/powerpoint/2010/main" val="96630932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ext uri="{D42A27DB-BD31-4B8C-83A1-F6EECF244321}">
                <p14:modId xmlns:p14="http://schemas.microsoft.com/office/powerpoint/2010/main" val="2350682269"/>
              </p:ext>
            </p:extLst>
          </p:nvPr>
        </p:nvGraphicFramePr>
        <p:xfrm>
          <a:off x="547724" y="1358984"/>
          <a:ext cx="11096552" cy="4827965"/>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t>Capacity</a:t>
                      </a:r>
                      <a:endParaRPr lang="en-US" sz="16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t>Should be able to store TBs or PBs of data economically. Long term data stores should be able to store any number of objects and associated metadata.</a:t>
                      </a:r>
                      <a:endParaRPr lang="en-US" sz="1600">
                        <a:latin typeface="+mn-lt"/>
                      </a:endParaRPr>
                    </a:p>
                  </a:txBody>
                  <a:tcPr anchor="ctr"/>
                </a:tc>
                <a:extLst>
                  <a:ext uri="{0D108BD9-81ED-4DB2-BD59-A6C34878D82A}">
                    <a16:rowId xmlns:a16="http://schemas.microsoft.com/office/drawing/2014/main" val="2884594221"/>
                  </a:ext>
                </a:extLst>
              </a:tr>
              <a:tr h="652226">
                <a:tc>
                  <a:txBody>
                    <a:bodyPr/>
                    <a:lstStyle/>
                    <a:p>
                      <a:r>
                        <a:rPr lang="en-US" sz="1600"/>
                        <a:t>Performance</a:t>
                      </a:r>
                      <a:endParaRPr lang="en-US" sz="1600">
                        <a:latin typeface="+mn-lt"/>
                      </a:endParaRPr>
                    </a:p>
                  </a:txBody>
                  <a:tcPr anchor="ctr"/>
                </a:tc>
                <a:tc>
                  <a:txBody>
                    <a:bodyPr/>
                    <a:lstStyle/>
                    <a:p>
                      <a:r>
                        <a:rPr lang="en-US" sz="1600"/>
                        <a:t>Should be able to store the incoming data as fast as it arrives— should support high bandwidth, high throughput and low-latency writes.  </a:t>
                      </a:r>
                      <a:endParaRPr lang="en-US" sz="1600">
                        <a:latin typeface="+mn-lt"/>
                      </a:endParaRPr>
                    </a:p>
                  </a:txBody>
                  <a:tcPr anchor="ctr"/>
                </a:tc>
                <a:extLst>
                  <a:ext uri="{0D108BD9-81ED-4DB2-BD59-A6C34878D82A}">
                    <a16:rowId xmlns:a16="http://schemas.microsoft.com/office/drawing/2014/main" val="3119771194"/>
                  </a:ext>
                </a:extLst>
              </a:tr>
              <a:tr h="652226">
                <a:tc>
                  <a:txBody>
                    <a:bodyPr/>
                    <a:lstStyle/>
                    <a:p>
                      <a:r>
                        <a:rPr lang="en-US" sz="1600"/>
                        <a:t>Multiple Tiers</a:t>
                      </a:r>
                      <a:endParaRPr lang="en-US" sz="1600">
                        <a:latin typeface="+mn-lt"/>
                      </a:endParaRPr>
                    </a:p>
                  </a:txBody>
                  <a:tcPr anchor="ctr"/>
                </a:tc>
                <a:tc>
                  <a:txBody>
                    <a:bodyPr/>
                    <a:lstStyle/>
                    <a:p>
                      <a:r>
                        <a:rPr lang="en-US" sz="1600"/>
                        <a:t>Should supports storing the data for extended periods of time i.e. months, years economically. So should have with multiple storage tiers (hot, cold, archival).</a:t>
                      </a:r>
                      <a:endParaRPr lang="en-US" sz="1600">
                        <a:latin typeface="+mn-lt"/>
                      </a:endParaRPr>
                    </a:p>
                  </a:txBody>
                  <a:tcPr anchor="ctr"/>
                </a:tc>
                <a:extLst>
                  <a:ext uri="{0D108BD9-81ED-4DB2-BD59-A6C34878D82A}">
                    <a16:rowId xmlns:a16="http://schemas.microsoft.com/office/drawing/2014/main" val="1815463641"/>
                  </a:ext>
                </a:extLst>
              </a:tr>
              <a:tr h="608880">
                <a:tc>
                  <a:txBody>
                    <a:bodyPr/>
                    <a:lstStyle/>
                    <a:p>
                      <a:r>
                        <a:rPr lang="en-US" sz="1600"/>
                        <a:t>Multiple Object Sizes</a:t>
                      </a:r>
                      <a:endParaRPr lang="en-US" sz="1600">
                        <a:latin typeface="+mn-lt"/>
                      </a:endParaRPr>
                    </a:p>
                  </a:txBody>
                  <a:tcPr anchor="ctr"/>
                </a:tc>
                <a:tc>
                  <a:txBody>
                    <a:bodyPr/>
                    <a:lstStyle/>
                    <a:p>
                      <a:r>
                        <a:rPr lang="en-US" sz="1600"/>
                        <a:t>Objects may be stored individually (could be as small as few tens of bytes) or as data sets that create large object (several GBs to TB’s).  </a:t>
                      </a:r>
                      <a:endParaRPr lang="en-US" sz="1600">
                        <a:latin typeface="+mn-lt"/>
                      </a:endParaRPr>
                    </a:p>
                  </a:txBody>
                  <a:tcPr anchor="ctr"/>
                </a:tc>
                <a:extLst>
                  <a:ext uri="{0D108BD9-81ED-4DB2-BD59-A6C34878D82A}">
                    <a16:rowId xmlns:a16="http://schemas.microsoft.com/office/drawing/2014/main" val="4267466376"/>
                  </a:ext>
                </a:extLst>
              </a:tr>
              <a:tr h="608880">
                <a:tc>
                  <a:txBody>
                    <a:bodyPr/>
                    <a:lstStyle/>
                    <a:p>
                      <a:r>
                        <a:rPr lang="en-US" sz="1600"/>
                        <a:t>Parallel I/O</a:t>
                      </a:r>
                      <a:endParaRPr lang="en-US" sz="1600">
                        <a:latin typeface="+mn-lt"/>
                      </a:endParaRPr>
                    </a:p>
                  </a:txBody>
                  <a:tcPr anchor="ctr"/>
                </a:tc>
                <a:tc>
                  <a:txBody>
                    <a:bodyPr/>
                    <a:lstStyle/>
                    <a:p>
                      <a:r>
                        <a:rPr lang="en-US" sz="1600"/>
                        <a:t>Many analytics frameworks can consume large amounts of data in parallel, running on multi-node clusters. </a:t>
                      </a:r>
                      <a:endParaRPr lang="en-US" sz="1600">
                        <a:latin typeface="+mn-lt"/>
                      </a:endParaRPr>
                    </a:p>
                  </a:txBody>
                  <a:tcPr anchor="ctr"/>
                </a:tc>
                <a:extLst>
                  <a:ext uri="{0D108BD9-81ED-4DB2-BD59-A6C34878D82A}">
                    <a16:rowId xmlns:a16="http://schemas.microsoft.com/office/drawing/2014/main" val="3486309687"/>
                  </a:ext>
                </a:extLst>
              </a:tr>
              <a:tr h="608880">
                <a:tc>
                  <a:txBody>
                    <a:bodyPr/>
                    <a:lstStyle/>
                    <a:p>
                      <a:r>
                        <a:rPr lang="en-US" sz="1600"/>
                        <a:t>HDFS Compatible</a:t>
                      </a:r>
                      <a:endParaRPr lang="en-US" sz="1600">
                        <a:latin typeface="+mn-lt"/>
                      </a:endParaRPr>
                    </a:p>
                  </a:txBody>
                  <a:tcPr anchor="ctr"/>
                </a:tc>
                <a:tc>
                  <a:txBody>
                    <a:bodyPr/>
                    <a:lstStyle/>
                    <a:p>
                      <a:r>
                        <a:rPr lang="en-US" sz="1600"/>
                        <a:t>HDFS is supported—and often expected—by most big data analytics framework. It has emerged as the de-factor protocol for storing and sharing big data. </a:t>
                      </a:r>
                      <a:endParaRPr lang="en-US" sz="1600">
                        <a:latin typeface="+mn-lt"/>
                      </a:endParaRPr>
                    </a:p>
                  </a:txBody>
                  <a:tcPr anchor="ctr"/>
                </a:tc>
                <a:extLst>
                  <a:ext uri="{0D108BD9-81ED-4DB2-BD59-A6C34878D82A}">
                    <a16:rowId xmlns:a16="http://schemas.microsoft.com/office/drawing/2014/main" val="3925366304"/>
                  </a:ext>
                </a:extLst>
              </a:tr>
              <a:tr h="608880">
                <a:tc>
                  <a:txBody>
                    <a:bodyPr/>
                    <a:lstStyle/>
                    <a:p>
                      <a:r>
                        <a:rPr lang="en-US" sz="1600"/>
                        <a:t>Encryption</a:t>
                      </a:r>
                      <a:endParaRPr lang="en-US" sz="1600">
                        <a:latin typeface="+mn-lt"/>
                      </a:endParaRPr>
                    </a:p>
                  </a:txBody>
                  <a:tcPr anchor="ctr"/>
                </a:tc>
                <a:tc>
                  <a:txBody>
                    <a:bodyPr/>
                    <a:lstStyle/>
                    <a:p>
                      <a:r>
                        <a:rPr lang="en-US" sz="1600" dirty="0"/>
                        <a:t>Data may contain sensitive data (PII) and need to be encrypted during rest and in-flight.</a:t>
                      </a:r>
                      <a:endParaRPr lang="en-US" sz="1600" dirty="0">
                        <a:latin typeface="+mn-lt"/>
                      </a:endParaRPr>
                    </a:p>
                  </a:txBody>
                  <a:tcPr anchor="ctr"/>
                </a:tc>
                <a:extLst>
                  <a:ext uri="{0D108BD9-81ED-4DB2-BD59-A6C34878D82A}">
                    <a16:rowId xmlns:a16="http://schemas.microsoft.com/office/drawing/2014/main" val="289331940"/>
                  </a:ext>
                </a:extLst>
              </a:tr>
            </a:tbl>
          </a:graphicData>
        </a:graphic>
      </p:graphicFrame>
      <p:sp>
        <p:nvSpPr>
          <p:cNvPr id="7" name="Title 3">
            <a:extLst>
              <a:ext uri="{FF2B5EF4-FFF2-40B4-BE49-F238E27FC236}">
                <a16:creationId xmlns:a16="http://schemas.microsoft.com/office/drawing/2014/main" id="{9A98F6A7-4F66-4E25-B859-56EA7FA0AF0C}"/>
              </a:ext>
            </a:extLst>
          </p:cNvPr>
          <p:cNvSpPr>
            <a:spLocks noGrp="1"/>
          </p:cNvSpPr>
          <p:nvPr>
            <p:ph type="title"/>
          </p:nvPr>
        </p:nvSpPr>
        <p:spPr/>
        <p:txBody>
          <a:bodyPr/>
          <a:lstStyle/>
          <a:p>
            <a:r>
              <a:rPr lang="en-US" dirty="0"/>
              <a:t>File storage requirements</a:t>
            </a:r>
          </a:p>
        </p:txBody>
      </p:sp>
    </p:spTree>
    <p:extLst>
      <p:ext uri="{BB962C8B-B14F-4D97-AF65-F5344CB8AC3E}">
        <p14:creationId xmlns:p14="http://schemas.microsoft.com/office/powerpoint/2010/main" val="24057944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174482473"/>
              </p:ext>
            </p:extLst>
          </p:nvPr>
        </p:nvGraphicFramePr>
        <p:xfrm>
          <a:off x="446507" y="1578728"/>
          <a:ext cx="11295871" cy="5056688"/>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6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6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6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6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6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6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Max 2PB (US/EU) per account and 4.75 </a:t>
                      </a:r>
                      <a:r>
                        <a:rPr lang="en-US" sz="1600" dirty="0" err="1">
                          <a:effectLst/>
                        </a:rPr>
                        <a:t>TiB</a:t>
                      </a:r>
                      <a:r>
                        <a:rPr lang="en-US" sz="16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6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Locally redundant (LRS), globally redundant (GRS), and read-access globally redundant (RA-GRS). See </a:t>
                      </a:r>
                      <a:r>
                        <a:rPr lang="en-US" sz="1600" u="none" strike="noStrike" dirty="0">
                          <a:effectLst/>
                          <a:hlinkClick r:id="rId4"/>
                        </a:rPr>
                        <a:t>Azure Storage replication</a:t>
                      </a:r>
                      <a:r>
                        <a:rPr lang="en-US" sz="1600" u="none" strike="noStrike" dirty="0">
                          <a:effectLst/>
                        </a:rPr>
                        <a:t> </a:t>
                      </a:r>
                      <a:r>
                        <a:rPr lang="en-US" sz="16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6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6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Ingestion</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338093"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Event Hubs</a:t>
            </a:r>
          </a:p>
          <a:p>
            <a:pPr marL="342900" indent="-342900">
              <a:lnSpc>
                <a:spcPct val="90000"/>
              </a:lnSpc>
              <a:spcAft>
                <a:spcPts val="600"/>
              </a:spcAft>
              <a:buFont typeface="Arial" panose="020B0604020202020204" pitchFamily="34" charset="0"/>
              <a:buChar char="•"/>
            </a:pPr>
            <a:r>
              <a:rPr lang="en-US" sz="2400" dirty="0">
                <a:solidFill>
                  <a:srgbClr val="0070C0"/>
                </a:solidFill>
              </a:rPr>
              <a:t>Azure IoT Hub</a:t>
            </a:r>
          </a:p>
          <a:p>
            <a:pPr marL="342900" indent="-342900">
              <a:lnSpc>
                <a:spcPct val="90000"/>
              </a:lnSpc>
              <a:spcAft>
                <a:spcPts val="600"/>
              </a:spcAft>
              <a:buFont typeface="Arial" panose="020B0604020202020204" pitchFamily="34" charset="0"/>
              <a:buChar char="•"/>
            </a:pPr>
            <a:r>
              <a:rPr lang="en-US" sz="2400" dirty="0">
                <a:solidFill>
                  <a:srgbClr val="0070C0"/>
                </a:solidFill>
              </a:rPr>
              <a:t>Kafka on HDInsight</a:t>
            </a:r>
          </a:p>
        </p:txBody>
      </p:sp>
      <p:pic>
        <p:nvPicPr>
          <p:cNvPr id="14" name="Picture 13">
            <a:extLst>
              <a:ext uri="{FF2B5EF4-FFF2-40B4-BE49-F238E27FC236}">
                <a16:creationId xmlns:a16="http://schemas.microsoft.com/office/drawing/2014/main" id="{F226292E-E50F-410A-A027-D8B559C6465C}"/>
              </a:ext>
            </a:extLst>
          </p:cNvPr>
          <p:cNvPicPr>
            <a:picLocks noChangeAspect="1"/>
          </p:cNvPicPr>
          <p:nvPr/>
        </p:nvPicPr>
        <p:blipFill>
          <a:blip r:embed="rId2"/>
          <a:stretch>
            <a:fillRect/>
          </a:stretch>
        </p:blipFill>
        <p:spPr>
          <a:xfrm>
            <a:off x="5039568" y="2016940"/>
            <a:ext cx="395269" cy="395269"/>
          </a:xfrm>
          <a:prstGeom prst="rect">
            <a:avLst/>
          </a:prstGeom>
          <a:noFill/>
        </p:spPr>
      </p:pic>
      <p:sp>
        <p:nvSpPr>
          <p:cNvPr id="15" name="TextBox 14">
            <a:extLst>
              <a:ext uri="{FF2B5EF4-FFF2-40B4-BE49-F238E27FC236}">
                <a16:creationId xmlns:a16="http://schemas.microsoft.com/office/drawing/2014/main" id="{C91AE403-614C-435A-9CD3-C9EEF98E898F}"/>
              </a:ext>
            </a:extLst>
          </p:cNvPr>
          <p:cNvSpPr txBox="1"/>
          <p:nvPr/>
        </p:nvSpPr>
        <p:spPr>
          <a:xfrm>
            <a:off x="4395389" y="2382527"/>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26" name="TextBox 25">
            <a:extLst>
              <a:ext uri="{FF2B5EF4-FFF2-40B4-BE49-F238E27FC236}">
                <a16:creationId xmlns:a16="http://schemas.microsoft.com/office/drawing/2014/main" id="{D250EDCD-4CE3-4309-A490-8CE5943FECA3}"/>
              </a:ext>
            </a:extLst>
          </p:cNvPr>
          <p:cNvSpPr txBox="1"/>
          <p:nvPr/>
        </p:nvSpPr>
        <p:spPr>
          <a:xfrm>
            <a:off x="5012646" y="2403865"/>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27" name="TextBox 26">
            <a:extLst>
              <a:ext uri="{FF2B5EF4-FFF2-40B4-BE49-F238E27FC236}">
                <a16:creationId xmlns:a16="http://schemas.microsoft.com/office/drawing/2014/main" id="{D5B5200E-11DF-4619-A6BB-6C17FEA5717F}"/>
              </a:ext>
            </a:extLst>
          </p:cNvPr>
          <p:cNvSpPr txBox="1"/>
          <p:nvPr/>
        </p:nvSpPr>
        <p:spPr>
          <a:xfrm>
            <a:off x="5456515" y="243417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28" name="Rectangle: Rounded Corners 27">
            <a:extLst>
              <a:ext uri="{FF2B5EF4-FFF2-40B4-BE49-F238E27FC236}">
                <a16:creationId xmlns:a16="http://schemas.microsoft.com/office/drawing/2014/main" id="{4721CD09-D969-4AD6-989A-F971DB2A3748}"/>
              </a:ext>
            </a:extLst>
          </p:cNvPr>
          <p:cNvSpPr/>
          <p:nvPr/>
        </p:nvSpPr>
        <p:spPr bwMode="auto">
          <a:xfrm>
            <a:off x="4313819" y="1885172"/>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9" name="Picture 8" descr="Image result for Apache Kafka icon">
            <a:extLst>
              <a:ext uri="{FF2B5EF4-FFF2-40B4-BE49-F238E27FC236}">
                <a16:creationId xmlns:a16="http://schemas.microsoft.com/office/drawing/2014/main" id="{2506FD07-E3D4-4516-906B-25C2C13581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2889" y="1933061"/>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pbs.twimg.com/profile_images/928135110217441280/voCtWZjZ.jpg">
            <a:extLst>
              <a:ext uri="{FF2B5EF4-FFF2-40B4-BE49-F238E27FC236}">
                <a16:creationId xmlns:a16="http://schemas.microsoft.com/office/drawing/2014/main" id="{CD18C721-55F5-492B-B993-575B934747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3970" y="1988290"/>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Azure Event Hub icon">
            <a:extLst>
              <a:ext uri="{FF2B5EF4-FFF2-40B4-BE49-F238E27FC236}">
                <a16:creationId xmlns:a16="http://schemas.microsoft.com/office/drawing/2014/main" id="{681C0BFD-3370-4827-9CA0-82F6BC3612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3264" y="2022751"/>
            <a:ext cx="368980" cy="368980"/>
          </a:xfrm>
          <a:prstGeom prst="rect">
            <a:avLst/>
          </a:prstGeom>
          <a:noFill/>
          <a:extLst/>
        </p:spPr>
      </p:pic>
      <p:sp>
        <p:nvSpPr>
          <p:cNvPr id="32" name="TextBox 31">
            <a:extLst>
              <a:ext uri="{FF2B5EF4-FFF2-40B4-BE49-F238E27FC236}">
                <a16:creationId xmlns:a16="http://schemas.microsoft.com/office/drawing/2014/main" id="{57F54D06-F204-415D-943D-4C282356BFDF}"/>
              </a:ext>
            </a:extLst>
          </p:cNvPr>
          <p:cNvSpPr txBox="1"/>
          <p:nvPr/>
        </p:nvSpPr>
        <p:spPr>
          <a:xfrm>
            <a:off x="4174917" y="1506479"/>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Tree>
    <p:extLst>
      <p:ext uri="{BB962C8B-B14F-4D97-AF65-F5344CB8AC3E}">
        <p14:creationId xmlns:p14="http://schemas.microsoft.com/office/powerpoint/2010/main" val="12001344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31807"/>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AZURE Options - How To Choose?</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6091"/>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High-level guidance on choosing among the multiple Azure options</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786517218"/>
              </p:ext>
            </p:extLst>
          </p:nvPr>
        </p:nvGraphicFramePr>
        <p:xfrm>
          <a:off x="268079" y="1057757"/>
          <a:ext cx="11655839" cy="5678711"/>
        </p:xfrm>
        <a:graphic>
          <a:graphicData uri="http://schemas.openxmlformats.org/drawingml/2006/table">
            <a:tbl>
              <a:tblPr firstRow="1" bandRow="1">
                <a:tableStyleId>{00A15C55-8517-42AA-B614-E9B94910E393}</a:tableStyleId>
              </a:tblPr>
              <a:tblGrid>
                <a:gridCol w="954491">
                  <a:extLst>
                    <a:ext uri="{9D8B030D-6E8A-4147-A177-3AD203B41FA5}">
                      <a16:colId xmlns:a16="http://schemas.microsoft.com/office/drawing/2014/main" val="2721621986"/>
                    </a:ext>
                  </a:extLst>
                </a:gridCol>
                <a:gridCol w="1399278">
                  <a:extLst>
                    <a:ext uri="{9D8B030D-6E8A-4147-A177-3AD203B41FA5}">
                      <a16:colId xmlns:a16="http://schemas.microsoft.com/office/drawing/2014/main" val="2777487665"/>
                    </a:ext>
                  </a:extLst>
                </a:gridCol>
                <a:gridCol w="4414216">
                  <a:extLst>
                    <a:ext uri="{9D8B030D-6E8A-4147-A177-3AD203B41FA5}">
                      <a16:colId xmlns:a16="http://schemas.microsoft.com/office/drawing/2014/main" val="1103378031"/>
                    </a:ext>
                  </a:extLst>
                </a:gridCol>
                <a:gridCol w="4887854">
                  <a:extLst>
                    <a:ext uri="{9D8B030D-6E8A-4147-A177-3AD203B41FA5}">
                      <a16:colId xmlns:a16="http://schemas.microsoft.com/office/drawing/2014/main" val="2678493234"/>
                    </a:ext>
                  </a:extLst>
                </a:gridCol>
              </a:tblGrid>
              <a:tr h="378644">
                <a:tc gridSpan="2">
                  <a:txBody>
                    <a:bodyPr/>
                    <a:lstStyle/>
                    <a:p>
                      <a:pPr algn="ctr"/>
                      <a:r>
                        <a:rPr lang="en-US" sz="1600"/>
                        <a:t>Consideration</a:t>
                      </a:r>
                      <a:endParaRPr lang="en-US" sz="1600" b="0"/>
                    </a:p>
                  </a:txBody>
                  <a:tcPr anchor="ctr"/>
                </a:tc>
                <a:tc hMerge="1">
                  <a:txBody>
                    <a:bodyPr/>
                    <a:lstStyle/>
                    <a:p>
                      <a:pPr algn="ctr"/>
                      <a:endParaRPr lang="en-US" sz="1600"/>
                    </a:p>
                  </a:txBody>
                  <a:tcPr anchor="ctr"/>
                </a:tc>
                <a:tc>
                  <a:txBody>
                    <a:bodyPr/>
                    <a:lstStyle/>
                    <a:p>
                      <a:pPr algn="ctr"/>
                      <a:r>
                        <a:rPr lang="en-US" sz="1600" dirty="0"/>
                        <a:t>Questions ..</a:t>
                      </a:r>
                      <a:endParaRPr lang="en-US" sz="1600" b="0" dirty="0"/>
                    </a:p>
                  </a:txBody>
                  <a:tcPr anchor="ctr"/>
                </a:tc>
                <a:tc>
                  <a:txBody>
                    <a:bodyPr/>
                    <a:lstStyle/>
                    <a:p>
                      <a:pPr algn="ctr"/>
                      <a:r>
                        <a:rPr lang="en-US" sz="1600"/>
                        <a:t>Options …</a:t>
                      </a:r>
                      <a:endParaRPr lang="en-US" sz="1600" b="0"/>
                    </a:p>
                  </a:txBody>
                  <a:tcPr anchor="ctr"/>
                </a:tc>
                <a:extLst>
                  <a:ext uri="{0D108BD9-81ED-4DB2-BD59-A6C34878D82A}">
                    <a16:rowId xmlns:a16="http://schemas.microsoft.com/office/drawing/2014/main" val="2804921626"/>
                  </a:ext>
                </a:extLst>
              </a:tr>
              <a:tr h="767643">
                <a:tc>
                  <a:txBody>
                    <a:bodyPr/>
                    <a:lstStyle/>
                    <a:p>
                      <a:endParaRPr lang="en-US" sz="1200"/>
                    </a:p>
                  </a:txBody>
                  <a:tcPr anchor="ctr"/>
                </a:tc>
                <a:tc>
                  <a:txBody>
                    <a:bodyPr/>
                    <a:lstStyle/>
                    <a:p>
                      <a:r>
                        <a:rPr lang="en-US" sz="1100" dirty="0"/>
                        <a:t>Open Source</a:t>
                      </a:r>
                      <a:endParaRPr lang="en-US" sz="1100" dirty="0">
                        <a:latin typeface="+mn-lt"/>
                      </a:endParaRPr>
                    </a:p>
                  </a:txBody>
                  <a:tcPr anchor="ctr"/>
                </a:tc>
                <a:tc>
                  <a:txBody>
                    <a:bodyPr/>
                    <a:lstStyle/>
                    <a:p>
                      <a:r>
                        <a:rPr lang="en-US" sz="1200" dirty="0"/>
                        <a:t>Are you familiar and comfortable using OSS? Already using OSS? Want to move to a OSS stack?</a:t>
                      </a:r>
                      <a:endParaRPr lang="en-US" sz="1200" dirty="0">
                        <a:latin typeface="+mn-lt"/>
                        <a:cs typeface="Segoe UI Semilight" panose="020B0402040204020203" pitchFamily="34" charset="0"/>
                      </a:endParaRPr>
                    </a:p>
                  </a:txBody>
                  <a:tcPr anchor="ctr"/>
                </a:tc>
                <a:tc>
                  <a:txBody>
                    <a:bodyPr/>
                    <a:lstStyle/>
                    <a:p>
                      <a:r>
                        <a:rPr lang="en-US" sz="1200"/>
                        <a:t>Then use Azure Kafka on HDInsight for ingestion and Azure Databricks Spark Streaming or Apache Storm on HDInsight for analytics</a:t>
                      </a:r>
                      <a:endParaRPr lang="en-US" sz="1200">
                        <a:latin typeface="+mn-lt"/>
                      </a:endParaRPr>
                    </a:p>
                  </a:txBody>
                  <a:tcPr anchor="ctr"/>
                </a:tc>
                <a:extLst>
                  <a:ext uri="{0D108BD9-81ED-4DB2-BD59-A6C34878D82A}">
                    <a16:rowId xmlns:a16="http://schemas.microsoft.com/office/drawing/2014/main" val="80075711"/>
                  </a:ext>
                </a:extLst>
              </a:tr>
              <a:tr h="767643">
                <a:tc>
                  <a:txBody>
                    <a:bodyPr/>
                    <a:lstStyle/>
                    <a:p>
                      <a:endParaRPr lang="en-US" sz="1200"/>
                    </a:p>
                  </a:txBody>
                  <a:tcPr anchor="ctr"/>
                </a:tc>
                <a:tc>
                  <a:txBody>
                    <a:bodyPr/>
                    <a:lstStyle/>
                    <a:p>
                      <a:r>
                        <a:rPr lang="en-US" sz="1100"/>
                        <a:t>IoT Scenario</a:t>
                      </a:r>
                      <a:endParaRPr lang="en-US" sz="1100">
                        <a:latin typeface="+mn-lt"/>
                      </a:endParaRPr>
                    </a:p>
                  </a:txBody>
                  <a:tcPr anchor="ctr"/>
                </a:tc>
                <a:tc>
                  <a:txBody>
                    <a:bodyPr/>
                    <a:lstStyle/>
                    <a:p>
                      <a:r>
                        <a:rPr lang="en-US" sz="1200"/>
                        <a:t>Is IoT your primary scenario i.e. does it need to track device state, handle millions of devices and bi-directional communication?</a:t>
                      </a:r>
                      <a:endParaRPr lang="en-US" sz="1200">
                        <a:latin typeface="+mn-lt"/>
                        <a:cs typeface="Segoe UI Semilight" panose="020B0402040204020203" pitchFamily="34" charset="0"/>
                      </a:endParaRPr>
                    </a:p>
                  </a:txBody>
                  <a:tcPr anchor="ctr"/>
                </a:tc>
                <a:tc>
                  <a:txBody>
                    <a:bodyPr/>
                    <a:lstStyle/>
                    <a:p>
                      <a:r>
                        <a:rPr lang="en-US" sz="1200"/>
                        <a:t>Then Azure IoT Hub is specifically designed for the IoT scenario. </a:t>
                      </a:r>
                      <a:endParaRPr lang="en-US" sz="1200">
                        <a:latin typeface="+mn-lt"/>
                      </a:endParaRPr>
                    </a:p>
                  </a:txBody>
                  <a:tcPr anchor="ctr"/>
                </a:tc>
                <a:extLst>
                  <a:ext uri="{0D108BD9-81ED-4DB2-BD59-A6C34878D82A}">
                    <a16:rowId xmlns:a16="http://schemas.microsoft.com/office/drawing/2014/main" val="1179290825"/>
                  </a:ext>
                </a:extLst>
              </a:tr>
              <a:tr h="818732">
                <a:tc>
                  <a:txBody>
                    <a:bodyPr/>
                    <a:lstStyle/>
                    <a:p>
                      <a:endParaRPr lang="en-US" sz="1200"/>
                    </a:p>
                  </a:txBody>
                  <a:tcPr anchor="ctr"/>
                </a:tc>
                <a:tc>
                  <a:txBody>
                    <a:bodyPr/>
                    <a:lstStyle/>
                    <a:p>
                      <a:r>
                        <a:rPr lang="en-US" sz="1100"/>
                        <a:t>Serverless Solution</a:t>
                      </a:r>
                      <a:endParaRPr lang="en-US" sz="1100">
                        <a:latin typeface="+mn-lt"/>
                      </a:endParaRPr>
                    </a:p>
                  </a:txBody>
                  <a:tcPr anchor="ctr"/>
                </a:tc>
                <a:tc>
                  <a:txBody>
                    <a:bodyPr/>
                    <a:lstStyle/>
                    <a:p>
                      <a:r>
                        <a:rPr lang="en-US" sz="1200"/>
                        <a:t>Prefer a fully-managed, serverless solution that completely abstracts the underlying infrastructure? </a:t>
                      </a:r>
                      <a:endParaRPr lang="en-US" sz="1200">
                        <a:latin typeface="+mn-lt"/>
                        <a:cs typeface="Segoe UI Semilight" panose="020B0402040204020203" pitchFamily="34" charset="0"/>
                      </a:endParaRPr>
                    </a:p>
                  </a:txBody>
                  <a:tcPr anchor="ctr"/>
                </a:tc>
                <a:tc>
                  <a:txBody>
                    <a:bodyPr/>
                    <a:lstStyle/>
                    <a:p>
                      <a:r>
                        <a:rPr lang="en-US" sz="1200"/>
                        <a:t>IoT Hub, Event Hubs and Stream Analytics are all serverless solutions. Apache Kafka, Apache Spark and Apache Storm require HDInsight clusters.</a:t>
                      </a:r>
                      <a:endParaRPr lang="en-US" sz="1200">
                        <a:latin typeface="+mn-lt"/>
                      </a:endParaRPr>
                    </a:p>
                  </a:txBody>
                  <a:tcPr anchor="ctr"/>
                </a:tc>
                <a:extLst>
                  <a:ext uri="{0D108BD9-81ED-4DB2-BD59-A6C34878D82A}">
                    <a16:rowId xmlns:a16="http://schemas.microsoft.com/office/drawing/2014/main" val="3561301258"/>
                  </a:ext>
                </a:extLst>
              </a:tr>
              <a:tr h="1428520">
                <a:tc>
                  <a:txBody>
                    <a:bodyPr/>
                    <a:lstStyle/>
                    <a:p>
                      <a:endParaRPr lang="en-US" sz="1200"/>
                    </a:p>
                  </a:txBody>
                  <a:tcPr anchor="ctr"/>
                </a:tc>
                <a:tc>
                  <a:txBody>
                    <a:bodyPr/>
                    <a:lstStyle/>
                    <a:p>
                      <a:r>
                        <a:rPr lang="en-US" sz="1100"/>
                        <a:t>Integration with Azure Services </a:t>
                      </a:r>
                      <a:endParaRPr lang="en-US" sz="1100">
                        <a:latin typeface="+mn-lt"/>
                      </a:endParaRPr>
                    </a:p>
                  </a:txBody>
                  <a:tcPr anchor="ctr"/>
                </a:tc>
                <a:tc>
                  <a:txBody>
                    <a:bodyPr/>
                    <a:lstStyle/>
                    <a:p>
                      <a:r>
                        <a:rPr lang="en-US" sz="1200"/>
                        <a:t>Does your scenario require integration with other Azure services, specifically Azure Storage Services and Azure Machine Learning?</a:t>
                      </a:r>
                      <a:endParaRPr lang="en-US" sz="1200">
                        <a:latin typeface="+mn-lt"/>
                        <a:cs typeface="Segoe UI Semilight" panose="020B0402040204020203" pitchFamily="34" charset="0"/>
                      </a:endParaRPr>
                    </a:p>
                  </a:txBody>
                  <a:tcPr anchor="ctr"/>
                </a:tc>
                <a:tc>
                  <a:txBody>
                    <a:bodyPr/>
                    <a:lstStyle/>
                    <a:p>
                      <a:r>
                        <a:rPr lang="en-US" sz="1200" dirty="0"/>
                        <a:t>While all the options can integrate with other Azure services, some integrate more easily. Examples:</a:t>
                      </a:r>
                    </a:p>
                    <a:p>
                      <a:pPr marL="171450" indent="-171450">
                        <a:buFont typeface="Arial" panose="020B0604020202020204" pitchFamily="34" charset="0"/>
                        <a:buChar char="•"/>
                      </a:pPr>
                      <a:r>
                        <a:rPr lang="en-US" sz="1200" dirty="0"/>
                        <a:t>Azure Stream Analytics can call a trained Azure ML Studio model</a:t>
                      </a:r>
                    </a:p>
                    <a:p>
                      <a:pPr marL="171450" indent="-171450">
                        <a:buFont typeface="Arial" panose="020B0604020202020204" pitchFamily="34" charset="0"/>
                        <a:buChar char="•"/>
                      </a:pPr>
                      <a:r>
                        <a:rPr lang="en-US" sz="1200" dirty="0"/>
                        <a:t>Azure Stream Analytics connects directly to Azure Event Hubs and Azure IoT Hub without any coding.</a:t>
                      </a:r>
                    </a:p>
                    <a:p>
                      <a:pPr marL="171450" indent="-171450">
                        <a:buFont typeface="Arial" panose="020B0604020202020204" pitchFamily="34" charset="0"/>
                        <a:buChar char="•"/>
                      </a:pPr>
                      <a:r>
                        <a:rPr lang="en-US" sz="1200" dirty="0"/>
                        <a:t>Azure Storm connects directly to Azure Kafka.  </a:t>
                      </a:r>
                      <a:endParaRPr lang="en-US" sz="1200" dirty="0">
                        <a:latin typeface="+mn-lt"/>
                      </a:endParaRPr>
                    </a:p>
                  </a:txBody>
                  <a:tcPr anchor="ctr"/>
                </a:tc>
                <a:extLst>
                  <a:ext uri="{0D108BD9-81ED-4DB2-BD59-A6C34878D82A}">
                    <a16:rowId xmlns:a16="http://schemas.microsoft.com/office/drawing/2014/main" val="4025258692"/>
                  </a:ext>
                </a:extLst>
              </a:tr>
              <a:tr h="698797">
                <a:tc>
                  <a:txBody>
                    <a:bodyPr/>
                    <a:lstStyle/>
                    <a:p>
                      <a:endParaRPr lang="en-US" sz="1200"/>
                    </a:p>
                  </a:txBody>
                  <a:tcPr/>
                </a:tc>
                <a:tc>
                  <a:txBody>
                    <a:bodyPr/>
                    <a:lstStyle/>
                    <a:p>
                      <a:r>
                        <a:rPr lang="en-US" sz="1100"/>
                        <a:t>Single Integrated Stack</a:t>
                      </a:r>
                      <a:endParaRPr lang="en-US" sz="1100">
                        <a:latin typeface="+mn-lt"/>
                      </a:endParaRPr>
                    </a:p>
                  </a:txBody>
                  <a:tcPr anchor="ctr"/>
                </a:tc>
                <a:tc>
                  <a:txBody>
                    <a:bodyPr/>
                    <a:lstStyle/>
                    <a:p>
                      <a:r>
                        <a:rPr lang="en-US" sz="1200"/>
                        <a:t>Do you prefer a uniform programming model across the entire stack, obviating the need to combine different products with different programming models?</a:t>
                      </a:r>
                      <a:endParaRPr lang="en-US" sz="1200">
                        <a:latin typeface="+mn-lt"/>
                        <a:cs typeface="Segoe UI Semilight" panose="020B0402040204020203" pitchFamily="34" charset="0"/>
                      </a:endParaRPr>
                    </a:p>
                  </a:txBody>
                  <a:tcPr anchor="ctr"/>
                </a:tc>
                <a:tc>
                  <a:txBody>
                    <a:bodyPr/>
                    <a:lstStyle/>
                    <a:p>
                      <a:r>
                        <a:rPr lang="en-US" sz="1200"/>
                        <a:t>Then Apache Spark is your best option -- it combines stream analytics, machine learning and interactive SQL in a unified programming model with a set of common set of abstractions. </a:t>
                      </a:r>
                      <a:endParaRPr lang="en-US" sz="1200">
                        <a:latin typeface="+mn-lt"/>
                      </a:endParaRPr>
                    </a:p>
                  </a:txBody>
                  <a:tcPr anchor="ctr"/>
                </a:tc>
                <a:extLst>
                  <a:ext uri="{0D108BD9-81ED-4DB2-BD59-A6C34878D82A}">
                    <a16:rowId xmlns:a16="http://schemas.microsoft.com/office/drawing/2014/main" val="2288733883"/>
                  </a:ext>
                </a:extLst>
              </a:tr>
              <a:tr h="818732">
                <a:tc>
                  <a:txBody>
                    <a:bodyPr/>
                    <a:lstStyle/>
                    <a:p>
                      <a:endParaRPr lang="en-US" sz="1200"/>
                    </a:p>
                  </a:txBody>
                  <a:tcPr/>
                </a:tc>
                <a:tc>
                  <a:txBody>
                    <a:bodyPr/>
                    <a:lstStyle/>
                    <a:p>
                      <a:r>
                        <a:rPr lang="en-US" sz="1100"/>
                        <a:t>Hybrid</a:t>
                      </a:r>
                      <a:endParaRPr lang="en-US" sz="1100">
                        <a:latin typeface="+mn-lt"/>
                      </a:endParaRPr>
                    </a:p>
                  </a:txBody>
                  <a:tcPr anchor="ctr"/>
                </a:tc>
                <a:tc>
                  <a:txBody>
                    <a:bodyPr/>
                    <a:lstStyle/>
                    <a:p>
                      <a:r>
                        <a:rPr lang="en-US" sz="1200" dirty="0"/>
                        <a:t>Do you have a Hybrid scenario where you want to run your stream analytics solution either Azure, or on-premises or both?</a:t>
                      </a:r>
                      <a:endParaRPr lang="en-US" sz="1200" dirty="0">
                        <a:latin typeface="+mn-lt"/>
                        <a:cs typeface="Segoe UI Semilight" panose="020B0402040204020203" pitchFamily="34" charset="0"/>
                      </a:endParaRPr>
                    </a:p>
                  </a:txBody>
                  <a:tcPr anchor="ctr"/>
                </a:tc>
                <a:tc>
                  <a:txBody>
                    <a:bodyPr/>
                    <a:lstStyle/>
                    <a:p>
                      <a:r>
                        <a:rPr lang="en-US" sz="1200" dirty="0"/>
                        <a:t>Apache Storm, Apache Spark and Apache Kafka are available in Azure (as managed services) and on-premises as well.*</a:t>
                      </a:r>
                      <a:endParaRPr lang="en-US" sz="1200" dirty="0">
                        <a:latin typeface="+mn-lt"/>
                      </a:endParaRPr>
                    </a:p>
                  </a:txBody>
                  <a:tcPr anchor="ctr"/>
                </a:tc>
                <a:extLst>
                  <a:ext uri="{0D108BD9-81ED-4DB2-BD59-A6C34878D82A}">
                    <a16:rowId xmlns:a16="http://schemas.microsoft.com/office/drawing/2014/main" val="1694952305"/>
                  </a:ext>
                </a:extLst>
              </a:tr>
            </a:tbl>
          </a:graphicData>
        </a:graphic>
      </p:graphicFrame>
      <p:grpSp>
        <p:nvGrpSpPr>
          <p:cNvPr id="32" name="Group 31">
            <a:extLst>
              <a:ext uri="{FF2B5EF4-FFF2-40B4-BE49-F238E27FC236}">
                <a16:creationId xmlns:a16="http://schemas.microsoft.com/office/drawing/2014/main" id="{A2617D8D-5D23-4B96-B71E-AB716C25E01A}"/>
              </a:ext>
            </a:extLst>
          </p:cNvPr>
          <p:cNvGrpSpPr/>
          <p:nvPr/>
        </p:nvGrpSpPr>
        <p:grpSpPr>
          <a:xfrm>
            <a:off x="459984" y="1570432"/>
            <a:ext cx="548640" cy="4229811"/>
            <a:chOff x="744201" y="1768884"/>
            <a:chExt cx="548640" cy="4229811"/>
          </a:xfrm>
        </p:grpSpPr>
        <p:pic>
          <p:nvPicPr>
            <p:cNvPr id="23554" name="Picture 2" descr="Image result for Integration icon">
              <a:extLst>
                <a:ext uri="{FF2B5EF4-FFF2-40B4-BE49-F238E27FC236}">
                  <a16:creationId xmlns:a16="http://schemas.microsoft.com/office/drawing/2014/main" id="{68757B43-6AB6-4DAE-B487-42F9458C26D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4494209"/>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Image result for Serverless icon">
              <a:extLst>
                <a:ext uri="{FF2B5EF4-FFF2-40B4-BE49-F238E27FC236}">
                  <a16:creationId xmlns:a16="http://schemas.microsoft.com/office/drawing/2014/main" id="{3C512168-86EE-4E5B-BDD6-5672BE1F16E3}"/>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3276170"/>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www.wedgenetworks.com/images/IoT%20Icon-Blue.png">
              <a:extLst>
                <a:ext uri="{FF2B5EF4-FFF2-40B4-BE49-F238E27FC236}">
                  <a16:creationId xmlns:a16="http://schemas.microsoft.com/office/drawing/2014/main" id="{72612F53-E5A9-452F-AFA3-124CDF6F91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201" y="2548581"/>
              <a:ext cx="548640" cy="462834"/>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opensourceforu.com/wp-content/uploads/2011/08/Opensource.jpg">
              <a:extLst>
                <a:ext uri="{FF2B5EF4-FFF2-40B4-BE49-F238E27FC236}">
                  <a16:creationId xmlns:a16="http://schemas.microsoft.com/office/drawing/2014/main" id="{F6F2D08B-37D0-4B92-B029-6DE1AA8C74DA}"/>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1768884"/>
              <a:ext cx="548640" cy="493776"/>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https://www.vitechinc.com/wordpress/wp-content/uploads/2013/10/modular-icon4.png">
              <a:extLst>
                <a:ext uri="{FF2B5EF4-FFF2-40B4-BE49-F238E27FC236}">
                  <a16:creationId xmlns:a16="http://schemas.microsoft.com/office/drawing/2014/main" id="{BD860DEC-F36D-4020-8A91-B26E4E98E9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201" y="5525769"/>
              <a:ext cx="548640" cy="472926"/>
            </a:xfrm>
            <a:prstGeom prst="rect">
              <a:avLst/>
            </a:prstGeom>
            <a:noFill/>
            <a:extLst>
              <a:ext uri="{909E8E84-426E-40DD-AFC4-6F175D3DCCD1}">
                <a14:hiddenFill xmlns:a14="http://schemas.microsoft.com/office/drawing/2010/main">
                  <a:solidFill>
                    <a:srgbClr val="FFFFFF"/>
                  </a:solidFill>
                </a14:hiddenFill>
              </a:ext>
            </a:extLst>
          </p:spPr>
        </p:pic>
      </p:grpSp>
      <p:pic>
        <p:nvPicPr>
          <p:cNvPr id="39938" name="Picture 2" descr="http://premise2cloud.net/wp-content/uploads/2016/02/hybridcloud1.png">
            <a:extLst>
              <a:ext uri="{FF2B5EF4-FFF2-40B4-BE49-F238E27FC236}">
                <a16:creationId xmlns:a16="http://schemas.microsoft.com/office/drawing/2014/main" id="{7045EFD9-D8C9-4E35-A605-5FCF2A4A5F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649" y="6086465"/>
            <a:ext cx="841310" cy="50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714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16516"/>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03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General requirements for a stream ingestion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659189178"/>
              </p:ext>
            </p:extLst>
          </p:nvPr>
        </p:nvGraphicFramePr>
        <p:xfrm>
          <a:off x="540848" y="1498855"/>
          <a:ext cx="11110303" cy="5017460"/>
        </p:xfrm>
        <a:graphic>
          <a:graphicData uri="http://schemas.openxmlformats.org/drawingml/2006/table">
            <a:tbl>
              <a:tblPr firstRow="1" bandRow="1">
                <a:tableStyleId>{00A15C55-8517-42AA-B614-E9B94910E393}</a:tableStyleId>
              </a:tblPr>
              <a:tblGrid>
                <a:gridCol w="909817">
                  <a:extLst>
                    <a:ext uri="{9D8B030D-6E8A-4147-A177-3AD203B41FA5}">
                      <a16:colId xmlns:a16="http://schemas.microsoft.com/office/drawing/2014/main" val="2721621986"/>
                    </a:ext>
                  </a:extLst>
                </a:gridCol>
                <a:gridCol w="1333786">
                  <a:extLst>
                    <a:ext uri="{9D8B030D-6E8A-4147-A177-3AD203B41FA5}">
                      <a16:colId xmlns:a16="http://schemas.microsoft.com/office/drawing/2014/main" val="2777487665"/>
                    </a:ext>
                  </a:extLst>
                </a:gridCol>
                <a:gridCol w="4969288">
                  <a:extLst>
                    <a:ext uri="{9D8B030D-6E8A-4147-A177-3AD203B41FA5}">
                      <a16:colId xmlns:a16="http://schemas.microsoft.com/office/drawing/2014/main" val="1103378031"/>
                    </a:ext>
                  </a:extLst>
                </a:gridCol>
                <a:gridCol w="3897412">
                  <a:extLst>
                    <a:ext uri="{9D8B030D-6E8A-4147-A177-3AD203B41FA5}">
                      <a16:colId xmlns:a16="http://schemas.microsoft.com/office/drawing/2014/main" val="2678493234"/>
                    </a:ext>
                  </a:extLst>
                </a:gridCol>
              </a:tblGrid>
              <a:tr h="332862">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288740">
                <a:tc gridSpan="4">
                  <a:txBody>
                    <a:bodyPr/>
                    <a:lstStyle/>
                    <a:p>
                      <a:pPr algn="ctr"/>
                      <a:r>
                        <a:rPr lang="en-US" sz="1200"/>
                        <a:t>Scale, Performance, Latency</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318736520"/>
                  </a:ext>
                </a:extLst>
              </a:tr>
              <a:tr h="679729">
                <a:tc>
                  <a:txBody>
                    <a:bodyPr/>
                    <a:lstStyle/>
                    <a:p>
                      <a:endParaRPr lang="en-US" sz="1200"/>
                    </a:p>
                  </a:txBody>
                  <a:tcPr anchor="ctr"/>
                </a:tc>
                <a:tc>
                  <a:txBody>
                    <a:bodyPr/>
                    <a:lstStyle/>
                    <a:p>
                      <a:r>
                        <a:rPr lang="en-US" sz="1200"/>
                        <a:t>Scale</a:t>
                      </a:r>
                    </a:p>
                  </a:txBody>
                  <a:tcPr anchor="ctr"/>
                </a:tc>
                <a:tc>
                  <a:txBody>
                    <a:bodyPr/>
                    <a:lstStyle/>
                    <a:p>
                      <a:r>
                        <a:rPr lang="en-US" sz="1200"/>
                        <a:t>For an ingestion service, capacity (or throughput)  is measured in terms of the volume of streaming data. Usually measured in GBs/sec and messages/sec. Ideally, the capacity should increase linearly with the amount of hardware—compute, storage, networking—provided. There should be no practical ceiling to the capacity.</a:t>
                      </a:r>
                    </a:p>
                  </a:txBody>
                  <a:tcPr anchor="ctr"/>
                </a:tc>
                <a:tc>
                  <a:txBody>
                    <a:bodyPr/>
                    <a:lstStyle/>
                    <a:p>
                      <a:r>
                        <a:rPr lang="en-US" sz="1200"/>
                        <a:t>Capacity may also expressed as events/sec.</a:t>
                      </a:r>
                    </a:p>
                  </a:txBody>
                  <a:tcPr anchor="ctr"/>
                </a:tc>
                <a:extLst>
                  <a:ext uri="{0D108BD9-81ED-4DB2-BD59-A6C34878D82A}">
                    <a16:rowId xmlns:a16="http://schemas.microsoft.com/office/drawing/2014/main" val="80075711"/>
                  </a:ext>
                </a:extLst>
              </a:tr>
              <a:tr h="168529">
                <a:tc>
                  <a:txBody>
                    <a:bodyPr/>
                    <a:lstStyle/>
                    <a:p>
                      <a:endParaRPr lang="en-US" sz="1200"/>
                    </a:p>
                  </a:txBody>
                  <a:tcPr anchor="ctr"/>
                </a:tc>
                <a:tc>
                  <a:txBody>
                    <a:bodyPr/>
                    <a:lstStyle/>
                    <a:p>
                      <a:r>
                        <a:rPr lang="en-US" sz="1200"/>
                        <a:t>On-Demand</a:t>
                      </a:r>
                    </a:p>
                  </a:txBody>
                  <a:tcPr anchor="ctr"/>
                </a:tc>
                <a:tc>
                  <a:txBody>
                    <a:bodyPr/>
                    <a:lstStyle/>
                    <a:p>
                      <a:r>
                        <a:rPr lang="en-US" sz="1200"/>
                        <a:t>It should be possible to scale up or down the capacity dynamically without any downtime (i.e. without having to reboot or restart the service)</a:t>
                      </a:r>
                    </a:p>
                  </a:txBody>
                  <a:tcPr anchor="ctr"/>
                </a:tc>
                <a:tc>
                  <a:txBody>
                    <a:bodyPr/>
                    <a:lstStyle/>
                    <a:p>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1179290825"/>
                  </a:ext>
                </a:extLst>
              </a:tr>
              <a:tr h="724967">
                <a:tc>
                  <a:txBody>
                    <a:bodyPr/>
                    <a:lstStyle/>
                    <a:p>
                      <a:endParaRPr lang="en-US" sz="1200"/>
                    </a:p>
                  </a:txBody>
                  <a:tcPr anchor="ctr"/>
                </a:tc>
                <a:tc>
                  <a:txBody>
                    <a:bodyPr/>
                    <a:lstStyle/>
                    <a:p>
                      <a:r>
                        <a:rPr lang="en-US" sz="1200"/>
                        <a:t>Latency</a:t>
                      </a:r>
                    </a:p>
                  </a:txBody>
                  <a:tcPr anchor="ctr"/>
                </a:tc>
                <a:tc>
                  <a:txBody>
                    <a:bodyPr/>
                    <a:lstStyle/>
                    <a:p>
                      <a:r>
                        <a:rPr lang="en-US" sz="1200"/>
                        <a:t>Latency is the time elapsed between an event entering the service (ingestion time) and the earliest time it is available to be processed/consumed. Ideally a service should be able to maintain constant low latency even at high loads.</a:t>
                      </a:r>
                    </a:p>
                  </a:txBody>
                  <a:tcPr anchor="ctr"/>
                </a:tc>
                <a:tc>
                  <a:txBody>
                    <a:bodyPr/>
                    <a:lstStyle/>
                    <a:p>
                      <a:r>
                        <a:rPr lang="en-US" sz="1200"/>
                        <a:t>For near-real time scenarios the latency should be in the order of milliseconds (double digits or low triple digits).</a:t>
                      </a:r>
                    </a:p>
                  </a:txBody>
                  <a:tcPr anchor="ctr"/>
                </a:tc>
                <a:extLst>
                  <a:ext uri="{0D108BD9-81ED-4DB2-BD59-A6C34878D82A}">
                    <a16:rowId xmlns:a16="http://schemas.microsoft.com/office/drawing/2014/main" val="3561301258"/>
                  </a:ext>
                </a:extLst>
              </a:tr>
              <a:tr h="278640">
                <a:tc gridSpan="4">
                  <a:txBody>
                    <a:bodyPr/>
                    <a:lstStyle/>
                    <a:p>
                      <a:pPr algn="ctr"/>
                      <a:r>
                        <a:rPr lang="en-US" sz="1200"/>
                        <a:t>Message Consumption</a:t>
                      </a:r>
                      <a:endParaRPr lang="en-US" sz="1200" b="1">
                        <a:solidFill>
                          <a:schemeClr val="bg1"/>
                        </a:solidFill>
                      </a:endParaRPr>
                    </a:p>
                  </a:txBody>
                  <a:tcPr anchor="ctr"/>
                </a:tc>
                <a:tc hMerge="1">
                  <a:txBody>
                    <a:bodyPr/>
                    <a:lstStyle/>
                    <a:p>
                      <a:pPr algn="ctr"/>
                      <a:endParaRPr lang="en-US" sz="1200"/>
                    </a:p>
                  </a:txBody>
                  <a:tcPr anchor="ctr">
                    <a:lnL w="12700" cap="flat" cmpd="sng" algn="ctr">
                      <a:noFill/>
                      <a:prstDash val="solid"/>
                      <a:round/>
                      <a:headEnd type="none" w="med" len="med"/>
                      <a:tailEnd type="none" w="med" len="med"/>
                    </a:lnL>
                  </a:tcPr>
                </a:tc>
                <a:tc hMerge="1">
                  <a:txBody>
                    <a:bodyPr/>
                    <a:lstStyle/>
                    <a:p>
                      <a:pPr algn="ctr"/>
                      <a:endParaRPr lang="en-US" sz="1200"/>
                    </a:p>
                  </a:txBody>
                  <a:tcPr anchor="ctr"/>
                </a:tc>
                <a:tc hMerge="1">
                  <a:txBody>
                    <a:bodyPr/>
                    <a:lstStyle/>
                    <a:p>
                      <a:pPr algn="ctr"/>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904415052"/>
                  </a:ext>
                </a:extLst>
              </a:tr>
              <a:tr h="724967">
                <a:tc>
                  <a:txBody>
                    <a:bodyPr/>
                    <a:lstStyle/>
                    <a:p>
                      <a:endParaRPr lang="en-US" sz="1200"/>
                    </a:p>
                  </a:txBody>
                  <a:tcPr/>
                </a:tc>
                <a:tc>
                  <a:txBody>
                    <a:bodyPr/>
                    <a:lstStyle/>
                    <a:p>
                      <a:r>
                        <a:rPr lang="en-US" sz="1200"/>
                        <a:t>Message Ordering</a:t>
                      </a:r>
                    </a:p>
                  </a:txBody>
                  <a:tcPr anchor="ctr"/>
                </a:tc>
                <a:tc>
                  <a:txBody>
                    <a:bodyPr/>
                    <a:lstStyle/>
                    <a:p>
                      <a:r>
                        <a:rPr lang="en-US" sz="1200"/>
                        <a:t>When desired, the service should be able to support ordered (FIFO) consumption of the ingested messages. In addition, consumers should be able to fetch messages out-of-order based on either messages id, message content, offsets in the queue etc.</a:t>
                      </a:r>
                    </a:p>
                  </a:txBody>
                  <a:tcPr anchor="ctr"/>
                </a:tc>
                <a:tc>
                  <a:txBody>
                    <a:bodyPr/>
                    <a:lstStyle/>
                    <a:p>
                      <a:r>
                        <a:rPr lang="en-US" sz="1200"/>
                        <a:t>When total ordering across all messages is not supported, at least a partial ordering over a subset of related messages should be supported. This often translates to ordering within partitions. </a:t>
                      </a:r>
                    </a:p>
                  </a:txBody>
                  <a:tcPr anchor="ctr"/>
                </a:tc>
                <a:extLst>
                  <a:ext uri="{0D108BD9-81ED-4DB2-BD59-A6C34878D82A}">
                    <a16:rowId xmlns:a16="http://schemas.microsoft.com/office/drawing/2014/main" val="2288733883"/>
                  </a:ext>
                </a:extLst>
              </a:tr>
              <a:tr h="321840">
                <a:tc>
                  <a:txBody>
                    <a:bodyPr/>
                    <a:lstStyle/>
                    <a:p>
                      <a:endParaRPr lang="en-US" sz="1200"/>
                    </a:p>
                  </a:txBody>
                  <a:tcPr/>
                </a:tc>
                <a:tc>
                  <a:txBody>
                    <a:bodyPr/>
                    <a:lstStyle/>
                    <a:p>
                      <a:r>
                        <a:rPr lang="en-US" sz="1200"/>
                        <a:t>Message consumption models</a:t>
                      </a:r>
                    </a:p>
                  </a:txBody>
                  <a:tcPr anchor="ctr"/>
                </a:tc>
                <a:tc>
                  <a:txBody>
                    <a:bodyPr/>
                    <a:lstStyle/>
                    <a:p>
                      <a:r>
                        <a:rPr lang="en-US" sz="1200" dirty="0"/>
                        <a:t>Common message consumption models are request/reply, publish/subscribe, point-to-point queues and directed messaging.</a:t>
                      </a:r>
                    </a:p>
                  </a:txBody>
                  <a:tcPr anchor="ctr"/>
                </a:tc>
                <a:tc>
                  <a:txBody>
                    <a:bodyPr/>
                    <a:lstStyle/>
                    <a:p>
                      <a:r>
                        <a:rPr lang="en-US" sz="1200" dirty="0"/>
                        <a:t> At scale, for streaming scenarios, publish/subscribe is considered the preferred consumption model.</a:t>
                      </a:r>
                    </a:p>
                  </a:txBody>
                  <a:tcPr anchor="ctr"/>
                </a:tc>
                <a:extLst>
                  <a:ext uri="{0D108BD9-81ED-4DB2-BD59-A6C34878D82A}">
                    <a16:rowId xmlns:a16="http://schemas.microsoft.com/office/drawing/2014/main" val="1694952305"/>
                  </a:ext>
                </a:extLst>
              </a:tr>
            </a:tbl>
          </a:graphicData>
        </a:graphic>
      </p:graphicFrame>
      <p:grpSp>
        <p:nvGrpSpPr>
          <p:cNvPr id="5" name="Group 4">
            <a:extLst>
              <a:ext uri="{FF2B5EF4-FFF2-40B4-BE49-F238E27FC236}">
                <a16:creationId xmlns:a16="http://schemas.microsoft.com/office/drawing/2014/main" id="{1B4166D9-7E3C-4C83-BE1E-782CD1595117}"/>
              </a:ext>
            </a:extLst>
          </p:cNvPr>
          <p:cNvGrpSpPr/>
          <p:nvPr/>
        </p:nvGrpSpPr>
        <p:grpSpPr>
          <a:xfrm>
            <a:off x="637050" y="2470934"/>
            <a:ext cx="795750" cy="4045381"/>
            <a:chOff x="637050" y="2328059"/>
            <a:chExt cx="795750" cy="4045381"/>
          </a:xfrm>
        </p:grpSpPr>
        <p:pic>
          <p:nvPicPr>
            <p:cNvPr id="4" name="Picture 3">
              <a:extLst>
                <a:ext uri="{FF2B5EF4-FFF2-40B4-BE49-F238E27FC236}">
                  <a16:creationId xmlns:a16="http://schemas.microsoft.com/office/drawing/2014/main" id="{CAA54D5B-DFEE-4100-83F0-FFE013900B2F}"/>
                </a:ext>
              </a:extLst>
            </p:cNvPr>
            <p:cNvPicPr>
              <a:picLocks noChangeAspect="1"/>
            </p:cNvPicPr>
            <p:nvPr/>
          </p:nvPicPr>
          <p:blipFill>
            <a:blip r:embed="rId3"/>
            <a:stretch>
              <a:fillRect/>
            </a:stretch>
          </p:blipFill>
          <p:spPr>
            <a:xfrm>
              <a:off x="637050" y="5248728"/>
              <a:ext cx="795750" cy="253292"/>
            </a:xfrm>
            <a:prstGeom prst="rect">
              <a:avLst/>
            </a:prstGeom>
          </p:spPr>
        </p:pic>
        <p:pic>
          <p:nvPicPr>
            <p:cNvPr id="43010" name="Picture 2" descr="http://www.protocolit.co.uk/wp-content/uploads/2013/12/icon-06.png">
              <a:extLst>
                <a:ext uri="{FF2B5EF4-FFF2-40B4-BE49-F238E27FC236}">
                  <a16:creationId xmlns:a16="http://schemas.microsoft.com/office/drawing/2014/main" id="{6B8A70B9-262C-42B7-8E15-10CC372776DE}"/>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726769" y="5757128"/>
              <a:ext cx="616312" cy="616312"/>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http://contemporaryresearch.com/wp-content/uploads/2013/08/icon-latency.png">
              <a:extLst>
                <a:ext uri="{FF2B5EF4-FFF2-40B4-BE49-F238E27FC236}">
                  <a16:creationId xmlns:a16="http://schemas.microsoft.com/office/drawing/2014/main" id="{D55DCF4C-33A2-48F1-AA6D-5F09514505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325" y="3991920"/>
              <a:ext cx="457200" cy="455676"/>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https://dmvstream.com/wp-content/uploads/2015/10/icon-on-demand.jpg">
              <a:extLst>
                <a:ext uri="{FF2B5EF4-FFF2-40B4-BE49-F238E27FC236}">
                  <a16:creationId xmlns:a16="http://schemas.microsoft.com/office/drawing/2014/main" id="{E066E73E-E11A-41C5-8A39-A857269A76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25" y="319696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3018" name="Picture 10" descr="https://cdn2.iconfinder.com/data/icons/social-productivity-line-art-2/128/scalable-512.png">
              <a:extLst>
                <a:ext uri="{FF2B5EF4-FFF2-40B4-BE49-F238E27FC236}">
                  <a16:creationId xmlns:a16="http://schemas.microsoft.com/office/drawing/2014/main" id="{99DA2286-2C15-428A-86C8-995F872D65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7849" y="2328059"/>
              <a:ext cx="455676" cy="4556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025345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6920" y="-21865"/>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 (2/2)</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4159972297"/>
              </p:ext>
            </p:extLst>
          </p:nvPr>
        </p:nvGraphicFramePr>
        <p:xfrm>
          <a:off x="367665" y="674782"/>
          <a:ext cx="11454350" cy="6117219"/>
        </p:xfrm>
        <a:graphic>
          <a:graphicData uri="http://schemas.openxmlformats.org/drawingml/2006/table">
            <a:tbl>
              <a:tblPr firstRow="1" bandRow="1">
                <a:tableStyleId>{00A15C55-8517-42AA-B614-E9B94910E393}</a:tableStyleId>
              </a:tblPr>
              <a:tblGrid>
                <a:gridCol w="937991">
                  <a:extLst>
                    <a:ext uri="{9D8B030D-6E8A-4147-A177-3AD203B41FA5}">
                      <a16:colId xmlns:a16="http://schemas.microsoft.com/office/drawing/2014/main" val="2721621986"/>
                    </a:ext>
                  </a:extLst>
                </a:gridCol>
                <a:gridCol w="1375089">
                  <a:extLst>
                    <a:ext uri="{9D8B030D-6E8A-4147-A177-3AD203B41FA5}">
                      <a16:colId xmlns:a16="http://schemas.microsoft.com/office/drawing/2014/main" val="2777487665"/>
                    </a:ext>
                  </a:extLst>
                </a:gridCol>
                <a:gridCol w="5123169">
                  <a:extLst>
                    <a:ext uri="{9D8B030D-6E8A-4147-A177-3AD203B41FA5}">
                      <a16:colId xmlns:a16="http://schemas.microsoft.com/office/drawing/2014/main" val="1103378031"/>
                    </a:ext>
                  </a:extLst>
                </a:gridCol>
                <a:gridCol w="4018101">
                  <a:extLst>
                    <a:ext uri="{9D8B030D-6E8A-4147-A177-3AD203B41FA5}">
                      <a16:colId xmlns:a16="http://schemas.microsoft.com/office/drawing/2014/main" val="2678493234"/>
                    </a:ext>
                  </a:extLst>
                </a:gridCol>
              </a:tblGrid>
              <a:tr h="358230">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683893">
                <a:tc>
                  <a:txBody>
                    <a:bodyPr/>
                    <a:lstStyle/>
                    <a:p>
                      <a:endParaRPr lang="en-US" sz="1200"/>
                    </a:p>
                  </a:txBody>
                  <a:tcPr anchor="ctr"/>
                </a:tc>
                <a:tc>
                  <a:txBody>
                    <a:bodyPr/>
                    <a:lstStyle/>
                    <a:p>
                      <a:r>
                        <a:rPr lang="en-US" sz="1200"/>
                        <a:t>Parallel Consumption</a:t>
                      </a:r>
                    </a:p>
                  </a:txBody>
                  <a:tcPr anchor="ctr"/>
                </a:tc>
                <a:tc>
                  <a:txBody>
                    <a:bodyPr/>
                    <a:lstStyle/>
                    <a:p>
                      <a:r>
                        <a:rPr lang="en-US" sz="1200"/>
                        <a:t>The service should enable multiple applications to consume the events in parallel.</a:t>
                      </a:r>
                    </a:p>
                  </a:txBody>
                  <a:tcPr anchor="ctr"/>
                </a:tc>
                <a:tc>
                  <a:txBody>
                    <a:bodyPr/>
                    <a:lstStyle/>
                    <a:p>
                      <a:r>
                        <a:rPr lang="en-US" sz="1200"/>
                        <a:t>It should also support parallel processing by applications that are consuming the events at different speeds. </a:t>
                      </a:r>
                    </a:p>
                  </a:txBody>
                  <a:tcPr anchor="ctr"/>
                </a:tc>
                <a:extLst>
                  <a:ext uri="{0D108BD9-81ED-4DB2-BD59-A6C34878D82A}">
                    <a16:rowId xmlns:a16="http://schemas.microsoft.com/office/drawing/2014/main" val="80075711"/>
                  </a:ext>
                </a:extLst>
              </a:tr>
              <a:tr h="1074689">
                <a:tc>
                  <a:txBody>
                    <a:bodyPr/>
                    <a:lstStyle/>
                    <a:p>
                      <a:endParaRPr lang="en-US" sz="1200"/>
                    </a:p>
                  </a:txBody>
                  <a:tcPr anchor="ctr"/>
                </a:tc>
                <a:tc>
                  <a:txBody>
                    <a:bodyPr/>
                    <a:lstStyle/>
                    <a:p>
                      <a:r>
                        <a:rPr lang="en-US" sz="1200" dirty="0"/>
                        <a:t>Storage</a:t>
                      </a:r>
                    </a:p>
                  </a:txBody>
                  <a:tcPr anchor="ctr"/>
                </a:tc>
                <a:tc>
                  <a:txBody>
                    <a:bodyPr/>
                    <a:lstStyle/>
                    <a:p>
                      <a:r>
                        <a:rPr lang="en-US" sz="1200"/>
                        <a:t>Even after an event is consumed, often it needs to be stored in affordable long-term storage for analysis, reporting, visualization, training machine learning models or just archiving for regulatory purposes. The service should support easily moving the messages to long-term storage.</a:t>
                      </a:r>
                    </a:p>
                  </a:txBody>
                  <a:tcPr anchor="ctr"/>
                </a:tc>
                <a:tc>
                  <a:txBody>
                    <a:bodyPr/>
                    <a:lstStyle/>
                    <a:p>
                      <a:endParaRPr lang="en-US" sz="1200"/>
                    </a:p>
                  </a:txBody>
                  <a:tcPr anchor="ctr"/>
                </a:tc>
                <a:extLst>
                  <a:ext uri="{0D108BD9-81ED-4DB2-BD59-A6C34878D82A}">
                    <a16:rowId xmlns:a16="http://schemas.microsoft.com/office/drawing/2014/main" val="1179290825"/>
                  </a:ext>
                </a:extLst>
              </a:tr>
              <a:tr h="293097">
                <a:tc gridSpan="4">
                  <a:txBody>
                    <a:bodyPr/>
                    <a:lstStyle/>
                    <a:p>
                      <a:pPr algn="ctr"/>
                      <a:r>
                        <a:rPr lang="en-US" sz="1200"/>
                        <a:t>IoT-specific scenario requirements</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1301258"/>
                  </a:ext>
                </a:extLst>
              </a:tr>
              <a:tr h="683893">
                <a:tc>
                  <a:txBody>
                    <a:bodyPr/>
                    <a:lstStyle/>
                    <a:p>
                      <a:endParaRPr lang="en-US" sz="1200"/>
                    </a:p>
                  </a:txBody>
                  <a:tcPr anchor="ctr"/>
                </a:tc>
                <a:tc>
                  <a:txBody>
                    <a:bodyPr/>
                    <a:lstStyle/>
                    <a:p>
                      <a:r>
                        <a:rPr lang="en-US" sz="1200"/>
                        <a:t>Scale</a:t>
                      </a:r>
                    </a:p>
                  </a:txBody>
                  <a:tcPr anchor="ctr"/>
                </a:tc>
                <a:tc>
                  <a:txBody>
                    <a:bodyPr/>
                    <a:lstStyle/>
                    <a:p>
                      <a:r>
                        <a:rPr lang="en-US" sz="1200"/>
                        <a:t>In IoT scenarios, in addition to high throughput, the service should be able to connect to billions of devices. There should be no practical upper limit on the number of devices.</a:t>
                      </a:r>
                    </a:p>
                  </a:txBody>
                  <a:tcPr anchor="ctr"/>
                </a:tc>
                <a:tc>
                  <a:txBody>
                    <a:bodyPr/>
                    <a:lstStyle/>
                    <a:p>
                      <a:endParaRPr lang="en-US" sz="1200"/>
                    </a:p>
                  </a:txBody>
                  <a:tcPr anchor="ctr"/>
                </a:tc>
                <a:extLst>
                  <a:ext uri="{0D108BD9-81ED-4DB2-BD59-A6C34878D82A}">
                    <a16:rowId xmlns:a16="http://schemas.microsoft.com/office/drawing/2014/main" val="1885877597"/>
                  </a:ext>
                </a:extLst>
              </a:tr>
              <a:tr h="683893">
                <a:tc>
                  <a:txBody>
                    <a:bodyPr/>
                    <a:lstStyle/>
                    <a:p>
                      <a:endParaRPr lang="en-US" sz="1200"/>
                    </a:p>
                  </a:txBody>
                  <a:tcPr anchor="ctr"/>
                </a:tc>
                <a:tc>
                  <a:txBody>
                    <a:bodyPr/>
                    <a:lstStyle/>
                    <a:p>
                      <a:r>
                        <a:rPr lang="en-US" sz="1200"/>
                        <a:t>Bi-directional communication from/to devices</a:t>
                      </a:r>
                    </a:p>
                  </a:txBody>
                  <a:tcPr anchor="ctr"/>
                </a:tc>
                <a:tc>
                  <a:txBody>
                    <a:bodyPr/>
                    <a:lstStyle/>
                    <a:p>
                      <a:r>
                        <a:rPr lang="en-US" sz="1200"/>
                        <a:t>The service should support bi-directional communication (device-to-cloud and cloud-to-device). </a:t>
                      </a:r>
                    </a:p>
                  </a:txBody>
                  <a:tcPr anchor="ctr"/>
                </a:tc>
                <a:tc>
                  <a:txBody>
                    <a:bodyPr/>
                    <a:lstStyle/>
                    <a:p>
                      <a:endParaRPr lang="en-US" sz="1200"/>
                    </a:p>
                  </a:txBody>
                  <a:tcPr anchor="ctr"/>
                </a:tc>
                <a:extLst>
                  <a:ext uri="{0D108BD9-81ED-4DB2-BD59-A6C34878D82A}">
                    <a16:rowId xmlns:a16="http://schemas.microsoft.com/office/drawing/2014/main" val="4025258692"/>
                  </a:ext>
                </a:extLst>
              </a:tr>
              <a:tr h="821342">
                <a:tc>
                  <a:txBody>
                    <a:bodyPr/>
                    <a:lstStyle/>
                    <a:p>
                      <a:endParaRPr lang="en-US" sz="1200"/>
                    </a:p>
                  </a:txBody>
                  <a:tcPr/>
                </a:tc>
                <a:tc>
                  <a:txBody>
                    <a:bodyPr/>
                    <a:lstStyle/>
                    <a:p>
                      <a:r>
                        <a:rPr lang="en-US" sz="1200"/>
                        <a:t>Device State Management</a:t>
                      </a:r>
                    </a:p>
                  </a:txBody>
                  <a:tcPr anchor="ctr"/>
                </a:tc>
                <a:tc>
                  <a:txBody>
                    <a:bodyPr/>
                    <a:lstStyle/>
                    <a:p>
                      <a:r>
                        <a:rPr lang="en-US" sz="1200"/>
                        <a:t>The service should enable the state of the devices to be queried and set even when the devices are not connected. This implies that the state should be stored locally.</a:t>
                      </a:r>
                    </a:p>
                  </a:txBody>
                  <a:tcPr/>
                </a:tc>
                <a:tc>
                  <a:txBody>
                    <a:bodyPr/>
                    <a:lstStyle/>
                    <a:p>
                      <a:endParaRPr lang="en-US" sz="1200"/>
                    </a:p>
                  </a:txBody>
                  <a:tcPr/>
                </a:tc>
                <a:extLst>
                  <a:ext uri="{0D108BD9-81ED-4DB2-BD59-A6C34878D82A}">
                    <a16:rowId xmlns:a16="http://schemas.microsoft.com/office/drawing/2014/main" val="2288733883"/>
                  </a:ext>
                </a:extLst>
              </a:tr>
              <a:tr h="879291">
                <a:tc>
                  <a:txBody>
                    <a:bodyPr/>
                    <a:lstStyle/>
                    <a:p>
                      <a:endParaRPr lang="en-US" sz="1200"/>
                    </a:p>
                  </a:txBody>
                  <a:tcPr/>
                </a:tc>
                <a:tc>
                  <a:txBody>
                    <a:bodyPr/>
                    <a:lstStyle/>
                    <a:p>
                      <a:r>
                        <a:rPr lang="en-US" sz="1200"/>
                        <a:t>Device Protocols</a:t>
                      </a:r>
                    </a:p>
                  </a:txBody>
                  <a:tcPr anchor="ctr"/>
                </a:tc>
                <a:tc>
                  <a:txBody>
                    <a:bodyPr/>
                    <a:lstStyle/>
                    <a:p>
                      <a:r>
                        <a:rPr lang="en-US" sz="1200"/>
                        <a:t>A service should support multiple messaging protocols so it can connect to, and ingest data from, a wide variety of devices and streaming sources. </a:t>
                      </a:r>
                    </a:p>
                  </a:txBody>
                  <a:tcPr anchor="ctr"/>
                </a:tc>
                <a:tc>
                  <a:txBody>
                    <a:bodyPr/>
                    <a:lstStyle/>
                    <a:p>
                      <a:r>
                        <a:rPr lang="en-US" sz="1200"/>
                        <a:t>Common messaging protocols are AQMP, MQTT, STOMP, XMPP and HTTP/S. While a service may not support all protocols, intermediate connectors or gateways should be available.</a:t>
                      </a:r>
                    </a:p>
                  </a:txBody>
                  <a:tcPr anchor="ctr"/>
                </a:tc>
                <a:extLst>
                  <a:ext uri="{0D108BD9-81ED-4DB2-BD59-A6C34878D82A}">
                    <a16:rowId xmlns:a16="http://schemas.microsoft.com/office/drawing/2014/main" val="1694952305"/>
                  </a:ext>
                </a:extLst>
              </a:tr>
              <a:tr h="638891">
                <a:tc>
                  <a:txBody>
                    <a:bodyPr/>
                    <a:lstStyle/>
                    <a:p>
                      <a:endParaRPr lang="en-US" sz="1200" dirty="0"/>
                    </a:p>
                  </a:txBody>
                  <a:tcPr/>
                </a:tc>
                <a:tc>
                  <a:txBody>
                    <a:bodyPr/>
                    <a:lstStyle/>
                    <a:p>
                      <a:r>
                        <a:rPr lang="en-US" sz="1200"/>
                        <a:t>Security</a:t>
                      </a:r>
                    </a:p>
                  </a:txBody>
                  <a:tcPr anchor="ctr"/>
                </a:tc>
                <a:tc>
                  <a:txBody>
                    <a:bodyPr/>
                    <a:lstStyle/>
                    <a:p>
                      <a:r>
                        <a:rPr lang="en-US" sz="1200"/>
                        <a:t>The service should support per-device security: authentication, authorization and revocation.</a:t>
                      </a:r>
                    </a:p>
                  </a:txBody>
                  <a:tcPr anchor="ctr"/>
                </a:tc>
                <a:tc>
                  <a:txBody>
                    <a:bodyPr/>
                    <a:lstStyle/>
                    <a:p>
                      <a:endParaRPr lang="en-US" sz="1200" dirty="0"/>
                    </a:p>
                  </a:txBody>
                  <a:tcPr anchor="ctr"/>
                </a:tc>
                <a:extLst>
                  <a:ext uri="{0D108BD9-81ED-4DB2-BD59-A6C34878D82A}">
                    <a16:rowId xmlns:a16="http://schemas.microsoft.com/office/drawing/2014/main" val="752427964"/>
                  </a:ext>
                </a:extLst>
              </a:tr>
            </a:tbl>
          </a:graphicData>
        </a:graphic>
      </p:graphicFrame>
      <p:grpSp>
        <p:nvGrpSpPr>
          <p:cNvPr id="9" name="Group 8">
            <a:extLst>
              <a:ext uri="{FF2B5EF4-FFF2-40B4-BE49-F238E27FC236}">
                <a16:creationId xmlns:a16="http://schemas.microsoft.com/office/drawing/2014/main" id="{977A387B-4B5A-4A98-A23C-FAD38814F74D}"/>
              </a:ext>
            </a:extLst>
          </p:cNvPr>
          <p:cNvGrpSpPr/>
          <p:nvPr/>
        </p:nvGrpSpPr>
        <p:grpSpPr>
          <a:xfrm>
            <a:off x="604304" y="1136931"/>
            <a:ext cx="463224" cy="5545887"/>
            <a:chOff x="604304" y="1136931"/>
            <a:chExt cx="463224" cy="5545887"/>
          </a:xfrm>
        </p:grpSpPr>
        <p:pic>
          <p:nvPicPr>
            <p:cNvPr id="7" name="Picture 6">
              <a:extLst>
                <a:ext uri="{FF2B5EF4-FFF2-40B4-BE49-F238E27FC236}">
                  <a16:creationId xmlns:a16="http://schemas.microsoft.com/office/drawing/2014/main" id="{DF5C519C-079E-4070-9906-BB6EE681EE2A}"/>
                </a:ext>
              </a:extLst>
            </p:cNvPr>
            <p:cNvPicPr>
              <a:picLocks noChangeAspect="1"/>
            </p:cNvPicPr>
            <p:nvPr/>
          </p:nvPicPr>
          <p:blipFill>
            <a:blip r:embed="rId3"/>
            <a:stretch>
              <a:fillRect/>
            </a:stretch>
          </p:blipFill>
          <p:spPr>
            <a:xfrm>
              <a:off x="604304" y="6225618"/>
              <a:ext cx="457200" cy="457200"/>
            </a:xfrm>
            <a:prstGeom prst="rect">
              <a:avLst/>
            </a:prstGeom>
          </p:spPr>
        </p:pic>
        <p:pic>
          <p:nvPicPr>
            <p:cNvPr id="41986" name="Picture 2" descr="https://baysiacoin.com/images/icon/icon_007.png">
              <a:extLst>
                <a:ext uri="{FF2B5EF4-FFF2-40B4-BE49-F238E27FC236}">
                  <a16:creationId xmlns:a16="http://schemas.microsoft.com/office/drawing/2014/main" id="{8D1DB917-D6FA-4017-B3F5-F88580707D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328" y="54255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s://static1.squarespace.com/static/541b8bbee4b09b50ed999338/t/57cf25d6ff7c500878142109/1473193433565/">
              <a:extLst>
                <a:ext uri="{FF2B5EF4-FFF2-40B4-BE49-F238E27FC236}">
                  <a16:creationId xmlns:a16="http://schemas.microsoft.com/office/drawing/2014/main" id="{3C5E036E-8DA3-4068-B303-2EE22FACAD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328" y="4625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858EEFA-F7A3-499F-91CD-10D5C626A49D}"/>
                </a:ext>
              </a:extLst>
            </p:cNvPr>
            <p:cNvPicPr>
              <a:picLocks noChangeAspect="1"/>
            </p:cNvPicPr>
            <p:nvPr/>
          </p:nvPicPr>
          <p:blipFill>
            <a:blip r:embed="rId6"/>
            <a:stretch>
              <a:fillRect/>
            </a:stretch>
          </p:blipFill>
          <p:spPr>
            <a:xfrm>
              <a:off x="610328" y="3219653"/>
              <a:ext cx="457200" cy="457200"/>
            </a:xfrm>
            <a:prstGeom prst="rect">
              <a:avLst/>
            </a:prstGeom>
          </p:spPr>
        </p:pic>
        <p:pic>
          <p:nvPicPr>
            <p:cNvPr id="41992" name="Picture 8" descr="https://cdn1.iconfinder.com/data/icons/round-ui/143/33-512.png">
              <a:extLst>
                <a:ext uri="{FF2B5EF4-FFF2-40B4-BE49-F238E27FC236}">
                  <a16:creationId xmlns:a16="http://schemas.microsoft.com/office/drawing/2014/main" id="{C1F00E22-7F58-4DF8-8B5D-B9193A2D69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28" y="206580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Related image">
              <a:extLst>
                <a:ext uri="{FF2B5EF4-FFF2-40B4-BE49-F238E27FC236}">
                  <a16:creationId xmlns:a16="http://schemas.microsoft.com/office/drawing/2014/main" id="{440DF88B-FE73-4812-8A12-3BDD5909F7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328" y="113693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6" name="Picture 12" descr="Related image">
              <a:extLst>
                <a:ext uri="{FF2B5EF4-FFF2-40B4-BE49-F238E27FC236}">
                  <a16:creationId xmlns:a16="http://schemas.microsoft.com/office/drawing/2014/main" id="{4273168F-6FDB-4D3B-A43A-C16F1ED110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0328" y="3992523"/>
              <a:ext cx="457200" cy="3628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62730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7200" dirty="0">
                <a:solidFill>
                  <a:schemeClr val="accent2"/>
                </a:solidFill>
              </a:rPr>
              <a:t>aka.ms/danrt-0130</a:t>
            </a:r>
            <a:endParaRPr lang="en-US" sz="6600" dirty="0">
              <a:solidFill>
                <a:schemeClr val="accent2"/>
              </a:solidFill>
            </a:endParaRPr>
          </a:p>
          <a:p>
            <a:pPr>
              <a:buClr>
                <a:schemeClr val="tx1"/>
              </a:buClr>
            </a:pPr>
            <a:endParaRPr lang="en-US" sz="1800" dirty="0">
              <a:sym typeface="Wingdings" panose="05000000000000000000" pitchFamily="2" charset="2"/>
            </a:endParaRP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AD3EB-7618-46F5-892D-C28122EE54F1}"/>
              </a:ext>
            </a:extLst>
          </p:cNvPr>
          <p:cNvSpPr>
            <a:spLocks noGrp="1"/>
          </p:cNvSpPr>
          <p:nvPr>
            <p:ph type="title"/>
          </p:nvPr>
        </p:nvSpPr>
        <p:spPr>
          <a:xfrm>
            <a:off x="168572" y="3207082"/>
            <a:ext cx="11655840" cy="899665"/>
          </a:xfrm>
        </p:spPr>
        <p:txBody>
          <a:bodyPr/>
          <a:lstStyle/>
          <a:p>
            <a:r>
              <a:rPr lang="en-US"/>
              <a:t>Apache Kafka on HDInsight</a:t>
            </a:r>
          </a:p>
        </p:txBody>
      </p:sp>
    </p:spTree>
    <p:extLst>
      <p:ext uri="{BB962C8B-B14F-4D97-AF65-F5344CB8AC3E}">
        <p14:creationId xmlns:p14="http://schemas.microsoft.com/office/powerpoint/2010/main" val="15722505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Kafka on HDInsight</a:t>
            </a:r>
          </a:p>
        </p:txBody>
      </p:sp>
      <p:sp>
        <p:nvSpPr>
          <p:cNvPr id="4" name="TextBox 3">
            <a:extLst>
              <a:ext uri="{FF2B5EF4-FFF2-40B4-BE49-F238E27FC236}">
                <a16:creationId xmlns:a16="http://schemas.microsoft.com/office/drawing/2014/main" id="{DEDD3D8F-CE38-4F99-A77B-B20818FE4C8D}"/>
              </a:ext>
            </a:extLst>
          </p:cNvPr>
          <p:cNvSpPr txBox="1"/>
          <p:nvPr/>
        </p:nvSpPr>
        <p:spPr>
          <a:xfrm>
            <a:off x="0" y="956694"/>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open-source, scalable, stream ingestion platform offered as managed service on Azure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949638"/>
            <a:ext cx="7387696" cy="3556936"/>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Only public cloud to offer Apache Kafka as a managed service.</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be provisioned directly from the Azure Portal</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is one of the seven HDInsight Cluster Types.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Clusters can be scaled within minutes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99.9% SLA</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 additional charge for running Kafka clusters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Out-of-box management using Azure management tooling</a:t>
            </a:r>
          </a:p>
        </p:txBody>
      </p:sp>
      <p:grpSp>
        <p:nvGrpSpPr>
          <p:cNvPr id="3" name="Group 2">
            <a:extLst>
              <a:ext uri="{FF2B5EF4-FFF2-40B4-BE49-F238E27FC236}">
                <a16:creationId xmlns:a16="http://schemas.microsoft.com/office/drawing/2014/main" id="{0328B7C0-6082-4301-82E6-B0E096157176}"/>
              </a:ext>
            </a:extLst>
          </p:cNvPr>
          <p:cNvGrpSpPr/>
          <p:nvPr/>
        </p:nvGrpSpPr>
        <p:grpSpPr>
          <a:xfrm>
            <a:off x="8193495" y="1531900"/>
            <a:ext cx="3422854" cy="4269626"/>
            <a:chOff x="8501066" y="1357333"/>
            <a:chExt cx="3422854" cy="4269626"/>
          </a:xfrm>
        </p:grpSpPr>
        <p:pic>
          <p:nvPicPr>
            <p:cNvPr id="5126" name="Picture 6" descr="https://pbs.twimg.com/profile_images/928135110217441280/voCtWZjZ.jpg">
              <a:extLst>
                <a:ext uri="{FF2B5EF4-FFF2-40B4-BE49-F238E27FC236}">
                  <a16:creationId xmlns:a16="http://schemas.microsoft.com/office/drawing/2014/main" id="{A3BADDCB-2F09-4413-88F4-F6E908090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943" y="1357333"/>
              <a:ext cx="2994485" cy="299448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vectorlogo.zone/logos/apache_kafka/apache_kafka-card.png">
              <a:extLst>
                <a:ext uri="{FF2B5EF4-FFF2-40B4-BE49-F238E27FC236}">
                  <a16:creationId xmlns:a16="http://schemas.microsoft.com/office/drawing/2014/main" id="{DC5C82D5-B87F-40A7-A99B-663F8287F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066" y="3915532"/>
              <a:ext cx="3422854" cy="1711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03982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Provisioning Apache Kafka on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738451"/>
            <a:ext cx="7337500" cy="3745128"/>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 typical HDInsight Kafka cluster consists of:</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or more worker nodes (at least 3 for data high availability)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2 head nodes (for redundancy)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Zookeeper nodes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Kafka is I/O heavy, so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Managed Disks</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are used – for high throughput and more storage per node. </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deploy Apache Kafka on HDInsight clusters with managed disks straight from Azure portal.</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Disks/node can be configured during HDInsight cluster creation (up to 16 TB per node)</a:t>
            </a:r>
          </a:p>
        </p:txBody>
      </p:sp>
      <p:pic>
        <p:nvPicPr>
          <p:cNvPr id="3" name="Picture 2">
            <a:extLst>
              <a:ext uri="{FF2B5EF4-FFF2-40B4-BE49-F238E27FC236}">
                <a16:creationId xmlns:a16="http://schemas.microsoft.com/office/drawing/2014/main" id="{9E4F3570-8357-452A-8421-82F5943EF0E2}"/>
              </a:ext>
            </a:extLst>
          </p:cNvPr>
          <p:cNvPicPr>
            <a:picLocks noChangeAspect="1"/>
          </p:cNvPicPr>
          <p:nvPr/>
        </p:nvPicPr>
        <p:blipFill>
          <a:blip r:embed="rId4"/>
          <a:stretch>
            <a:fillRect/>
          </a:stretch>
        </p:blipFill>
        <p:spPr>
          <a:xfrm>
            <a:off x="7224124" y="972210"/>
            <a:ext cx="4699795" cy="5644145"/>
          </a:xfrm>
          <a:prstGeom prst="rect">
            <a:avLst/>
          </a:prstGeom>
          <a:ln>
            <a:solidFill>
              <a:schemeClr val="bg2">
                <a:lumMod val="50000"/>
              </a:schemeClr>
            </a:solidFill>
          </a:ln>
        </p:spPr>
      </p:pic>
    </p:spTree>
    <p:extLst>
      <p:ext uri="{BB962C8B-B14F-4D97-AF65-F5344CB8AC3E}">
        <p14:creationId xmlns:p14="http://schemas.microsoft.com/office/powerpoint/2010/main" val="31404637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89512"/>
            <a:ext cx="12192000" cy="899665"/>
          </a:xfrm>
        </p:spPr>
        <p:txBody>
          <a:bodyPr vert="horz" wrap="square" lIns="146304" tIns="91440" rIns="146304" bIns="91440" rtlCol="0" anchor="ctr">
            <a:noAutofit/>
          </a:bodyPr>
          <a:lstStyle/>
          <a:p>
            <a:r>
              <a:rPr lang="en-US" sz="2400" cap="all" spc="800">
                <a:solidFill>
                  <a:srgbClr val="0078D7"/>
                </a:solidFill>
                <a:latin typeface="Segoe UI Light" charset="0"/>
                <a:cs typeface="Segoe UI Light" charset="0"/>
              </a:rPr>
              <a:t>Kafka on HDInsight–Spark &amp; STORM Integration</a:t>
            </a:r>
          </a:p>
        </p:txBody>
      </p:sp>
      <p:sp>
        <p:nvSpPr>
          <p:cNvPr id="7" name="Rectangle 6">
            <a:extLst>
              <a:ext uri="{FF2B5EF4-FFF2-40B4-BE49-F238E27FC236}">
                <a16:creationId xmlns:a16="http://schemas.microsoft.com/office/drawing/2014/main" id="{190A04DC-9B5B-413D-8E81-2CF8E83153C3}"/>
              </a:ext>
            </a:extLst>
          </p:cNvPr>
          <p:cNvSpPr/>
          <p:nvPr/>
        </p:nvSpPr>
        <p:spPr>
          <a:xfrm>
            <a:off x="29583" y="2369882"/>
            <a:ext cx="6185569" cy="2677656"/>
          </a:xfrm>
          <a:prstGeom prst="rect">
            <a:avLst/>
          </a:prstGeom>
        </p:spPr>
        <p:txBody>
          <a:bodyPr wrap="square">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on HDInsight: No direct connector to Apache Storm/Spark on HDInsight.</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However, samples are provided:</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Use Spark Structured Streaming with Kafka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Use Apache Kafka with Storm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45DC29F8-8E46-4E10-97BC-FB854E238B8E}"/>
              </a:ext>
            </a:extLst>
          </p:cNvPr>
          <p:cNvSpPr txBox="1"/>
          <p:nvPr/>
        </p:nvSpPr>
        <p:spPr>
          <a:xfrm>
            <a:off x="9077071" y="3228323"/>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1" name="Group 40">
            <a:extLst>
              <a:ext uri="{FF2B5EF4-FFF2-40B4-BE49-F238E27FC236}">
                <a16:creationId xmlns:a16="http://schemas.microsoft.com/office/drawing/2014/main" id="{CA083747-9F81-41FA-87A6-27865BB9AD3A}"/>
              </a:ext>
            </a:extLst>
          </p:cNvPr>
          <p:cNvGrpSpPr/>
          <p:nvPr/>
        </p:nvGrpSpPr>
        <p:grpSpPr>
          <a:xfrm>
            <a:off x="7459578" y="1742540"/>
            <a:ext cx="4283084" cy="1721202"/>
            <a:chOff x="7315200" y="1401718"/>
            <a:chExt cx="4283084" cy="1721202"/>
          </a:xfrm>
        </p:grpSpPr>
        <p:grpSp>
          <p:nvGrpSpPr>
            <p:cNvPr id="9" name="Group 8">
              <a:extLst>
                <a:ext uri="{FF2B5EF4-FFF2-40B4-BE49-F238E27FC236}">
                  <a16:creationId xmlns:a16="http://schemas.microsoft.com/office/drawing/2014/main" id="{BD7197C6-41D0-4FEA-A265-FFD86F4F6558}"/>
                </a:ext>
              </a:extLst>
            </p:cNvPr>
            <p:cNvGrpSpPr>
              <a:grpSpLocks noChangeAspect="1"/>
            </p:cNvGrpSpPr>
            <p:nvPr/>
          </p:nvGrpSpPr>
          <p:grpSpPr>
            <a:xfrm>
              <a:off x="7392234" y="1480269"/>
              <a:ext cx="987215" cy="365041"/>
              <a:chOff x="5948307" y="1387462"/>
              <a:chExt cx="753774" cy="278722"/>
            </a:xfrm>
          </p:grpSpPr>
          <p:pic>
            <p:nvPicPr>
              <p:cNvPr id="10" name="Picture 2" descr="https://www.vectorlogo.zone/logos/apache_kafka/apache_kafka-card.png">
                <a:extLst>
                  <a:ext uri="{FF2B5EF4-FFF2-40B4-BE49-F238E27FC236}">
                    <a16:creationId xmlns:a16="http://schemas.microsoft.com/office/drawing/2014/main" id="{FBE49BFC-7F7A-4AD4-9582-09F3013E2E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pbs.twimg.com/profile_images/928135110217441280/voCtWZjZ.jpg">
                <a:extLst>
                  <a:ext uri="{FF2B5EF4-FFF2-40B4-BE49-F238E27FC236}">
                    <a16:creationId xmlns:a16="http://schemas.microsoft.com/office/drawing/2014/main" id="{45E1E383-3394-4DBD-830C-57D7B67041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9224" name="Picture 8" descr="http://www.pvhc.net/img110/cmqgrmcerznforkznivd.png">
              <a:extLst>
                <a:ext uri="{FF2B5EF4-FFF2-40B4-BE49-F238E27FC236}">
                  <a16:creationId xmlns:a16="http://schemas.microsoft.com/office/drawing/2014/main" id="{9344D1EE-ABEB-4565-84E9-9B7A81BA94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s://overview.azureedge.net/cdn/Virtual%20Network.png">
              <a:extLst>
                <a:ext uri="{FF2B5EF4-FFF2-40B4-BE49-F238E27FC236}">
                  <a16:creationId xmlns:a16="http://schemas.microsoft.com/office/drawing/2014/main" id="{FC7CBD35-34C7-477F-9397-39F6714BC0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50515"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60441-DC57-40C1-A4A8-18E6E2CA190A}"/>
                </a:ext>
              </a:extLst>
            </p:cNvPr>
            <p:cNvSpPr/>
            <p:nvPr/>
          </p:nvSpPr>
          <p:spPr bwMode="auto">
            <a:xfrm>
              <a:off x="7315200" y="1401718"/>
              <a:ext cx="3807614"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2AA54A4F-983A-4493-8503-447E6C2FFE3A}"/>
                </a:ext>
              </a:extLst>
            </p:cNvPr>
            <p:cNvCxnSpPr>
              <a:cxnSpLocks/>
              <a:stCxn id="9224"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0F53361-B9AA-4AE0-B3B7-0FE90FCEC0B9}"/>
                </a:ext>
              </a:extLst>
            </p:cNvPr>
            <p:cNvCxnSpPr>
              <a:stCxn id="9224"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CF8D2E2-4882-45E0-9EAF-B69FB4B43F0D}"/>
                </a:ext>
              </a:extLst>
            </p:cNvPr>
            <p:cNvSpPr txBox="1"/>
            <p:nvPr/>
          </p:nvSpPr>
          <p:spPr>
            <a:xfrm>
              <a:off x="10542867" y="2645387"/>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30" name="Straight Arrow Connector 29">
              <a:extLst>
                <a:ext uri="{FF2B5EF4-FFF2-40B4-BE49-F238E27FC236}">
                  <a16:creationId xmlns:a16="http://schemas.microsoft.com/office/drawing/2014/main" id="{805E81D6-D6DC-40D8-802F-85066A2F2EA0}"/>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97D31C4-77B6-42F2-9D6A-25F0FAD8F7EA}"/>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26" name="Picture 6" descr="https://pbs.twimg.com/profile_images/928135110217441280/voCtWZjZ.jpg">
              <a:extLst>
                <a:ext uri="{FF2B5EF4-FFF2-40B4-BE49-F238E27FC236}">
                  <a16:creationId xmlns:a16="http://schemas.microsoft.com/office/drawing/2014/main" id="{E0B11A8B-A3C1-49F3-A5FD-1BF4B6A36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617EA45F-6F7E-4FC8-AD45-88CDC5CCF89B}"/>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1FF689-D41A-4E4A-8078-4C536304E848}"/>
                </a:ext>
              </a:extLst>
            </p:cNvPr>
            <p:cNvSpPr txBox="1"/>
            <p:nvPr/>
          </p:nvSpPr>
          <p:spPr>
            <a:xfrm>
              <a:off x="8706959" y="1410480"/>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sp>
        <p:nvSpPr>
          <p:cNvPr id="47" name="TextBox 46">
            <a:extLst>
              <a:ext uri="{FF2B5EF4-FFF2-40B4-BE49-F238E27FC236}">
                <a16:creationId xmlns:a16="http://schemas.microsoft.com/office/drawing/2014/main" id="{67B3875D-C587-46D4-B5FD-C84AF999D922}"/>
              </a:ext>
            </a:extLst>
          </p:cNvPr>
          <p:cNvSpPr txBox="1"/>
          <p:nvPr/>
        </p:nvSpPr>
        <p:spPr>
          <a:xfrm>
            <a:off x="9009465" y="5897046"/>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8" name="Group 47">
            <a:extLst>
              <a:ext uri="{FF2B5EF4-FFF2-40B4-BE49-F238E27FC236}">
                <a16:creationId xmlns:a16="http://schemas.microsoft.com/office/drawing/2014/main" id="{03F22005-775D-4BE4-B799-D35BBAFF2950}"/>
              </a:ext>
            </a:extLst>
          </p:cNvPr>
          <p:cNvGrpSpPr/>
          <p:nvPr/>
        </p:nvGrpSpPr>
        <p:grpSpPr>
          <a:xfrm>
            <a:off x="7391971" y="4411263"/>
            <a:ext cx="4496214" cy="1721202"/>
            <a:chOff x="7315199" y="1401718"/>
            <a:chExt cx="4496214" cy="1721202"/>
          </a:xfrm>
        </p:grpSpPr>
        <p:grpSp>
          <p:nvGrpSpPr>
            <p:cNvPr id="49" name="Group 48">
              <a:extLst>
                <a:ext uri="{FF2B5EF4-FFF2-40B4-BE49-F238E27FC236}">
                  <a16:creationId xmlns:a16="http://schemas.microsoft.com/office/drawing/2014/main" id="{AD66CEA8-7A93-4AB4-B373-6FCD35E19357}"/>
                </a:ext>
              </a:extLst>
            </p:cNvPr>
            <p:cNvGrpSpPr>
              <a:grpSpLocks noChangeAspect="1"/>
            </p:cNvGrpSpPr>
            <p:nvPr/>
          </p:nvGrpSpPr>
          <p:grpSpPr>
            <a:xfrm>
              <a:off x="7392234" y="1480269"/>
              <a:ext cx="987215" cy="365041"/>
              <a:chOff x="5948307" y="1387462"/>
              <a:chExt cx="753774" cy="278722"/>
            </a:xfrm>
          </p:grpSpPr>
          <p:pic>
            <p:nvPicPr>
              <p:cNvPr id="63" name="Picture 2" descr="https://www.vectorlogo.zone/logos/apache_kafka/apache_kafka-card.png">
                <a:extLst>
                  <a:ext uri="{FF2B5EF4-FFF2-40B4-BE49-F238E27FC236}">
                    <a16:creationId xmlns:a16="http://schemas.microsoft.com/office/drawing/2014/main" id="{72AC5F08-C8F9-4CBA-B861-E9DC4D63DD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https://pbs.twimg.com/profile_images/928135110217441280/voCtWZjZ.jpg">
                <a:extLst>
                  <a:ext uri="{FF2B5EF4-FFF2-40B4-BE49-F238E27FC236}">
                    <a16:creationId xmlns:a16="http://schemas.microsoft.com/office/drawing/2014/main" id="{D99C01F4-6916-4D23-93DF-C2439D1D23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8" descr="http://www.pvhc.net/img110/cmqgrmcerznforkznivd.png">
              <a:extLst>
                <a:ext uri="{FF2B5EF4-FFF2-40B4-BE49-F238E27FC236}">
                  <a16:creationId xmlns:a16="http://schemas.microsoft.com/office/drawing/2014/main" id="{E0CB2CC4-FE2D-47CA-BD6C-AFDCABA1B4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https://overview.azureedge.net/cdn/Virtual%20Network.png">
              <a:extLst>
                <a:ext uri="{FF2B5EF4-FFF2-40B4-BE49-F238E27FC236}">
                  <a16:creationId xmlns:a16="http://schemas.microsoft.com/office/drawing/2014/main" id="{B6F31EC5-E678-494B-99B9-FFBF9EC813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9897"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EB68475-C419-4F8B-8AC3-880225F5FAA7}"/>
                </a:ext>
              </a:extLst>
            </p:cNvPr>
            <p:cNvSpPr/>
            <p:nvPr/>
          </p:nvSpPr>
          <p:spPr bwMode="auto">
            <a:xfrm>
              <a:off x="7315199" y="1401718"/>
              <a:ext cx="4144593"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58E440D4-BE43-4313-AF58-5C4029403C23}"/>
                </a:ext>
              </a:extLst>
            </p:cNvPr>
            <p:cNvCxnSpPr>
              <a:cxnSpLocks/>
              <a:stCxn id="50"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584F46F-9FC7-4817-8B94-524A67303697}"/>
                </a:ext>
              </a:extLst>
            </p:cNvPr>
            <p:cNvCxnSpPr>
              <a:stCxn id="50"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EAEDC2-6C8C-4666-9220-46A2D69B8B9D}"/>
                </a:ext>
              </a:extLst>
            </p:cNvPr>
            <p:cNvSpPr txBox="1"/>
            <p:nvPr/>
          </p:nvSpPr>
          <p:spPr>
            <a:xfrm>
              <a:off x="10755996" y="2583512"/>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56" name="Straight Arrow Connector 55">
              <a:extLst>
                <a:ext uri="{FF2B5EF4-FFF2-40B4-BE49-F238E27FC236}">
                  <a16:creationId xmlns:a16="http://schemas.microsoft.com/office/drawing/2014/main" id="{0E1A1C00-2F8A-4EC8-99E6-BF12E0B67998}"/>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E5DE2AC-6286-4E73-B6EE-A2FBEED519C5}"/>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61" name="Picture 6" descr="https://pbs.twimg.com/profile_images/928135110217441280/voCtWZjZ.jpg">
              <a:extLst>
                <a:ext uri="{FF2B5EF4-FFF2-40B4-BE49-F238E27FC236}">
                  <a16:creationId xmlns:a16="http://schemas.microsoft.com/office/drawing/2014/main" id="{B90AB03D-5863-468D-9F7B-F4B699030C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28F56F2A-0AC1-4357-AA33-9DD48D8807BE}"/>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673F432-5656-4482-BF29-58F682063244}"/>
                </a:ext>
              </a:extLst>
            </p:cNvPr>
            <p:cNvSpPr txBox="1"/>
            <p:nvPr/>
          </p:nvSpPr>
          <p:spPr>
            <a:xfrm>
              <a:off x="8706959" y="1403605"/>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pic>
        <p:nvPicPr>
          <p:cNvPr id="9230" name="Picture 14" descr="http://storm.apache.org/images/logo.png">
            <a:extLst>
              <a:ext uri="{FF2B5EF4-FFF2-40B4-BE49-F238E27FC236}">
                <a16:creationId xmlns:a16="http://schemas.microsoft.com/office/drawing/2014/main" id="{7A2060E7-CBF4-44E5-8DC9-0A25D21A5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13754" y="4524222"/>
            <a:ext cx="962347" cy="301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BDA0CF-6B9E-48BC-9BCD-93A0268737A8}"/>
              </a:ext>
            </a:extLst>
          </p:cNvPr>
          <p:cNvPicPr>
            <a:picLocks noChangeAspect="1"/>
          </p:cNvPicPr>
          <p:nvPr/>
        </p:nvPicPr>
        <p:blipFill>
          <a:blip r:embed="rId10"/>
          <a:stretch>
            <a:fillRect/>
          </a:stretch>
        </p:blipFill>
        <p:spPr>
          <a:xfrm>
            <a:off x="10645208" y="1768167"/>
            <a:ext cx="514785" cy="521301"/>
          </a:xfrm>
          <a:prstGeom prst="rect">
            <a:avLst/>
          </a:prstGeom>
        </p:spPr>
      </p:pic>
    </p:spTree>
    <p:extLst>
      <p:ext uri="{BB962C8B-B14F-4D97-AF65-F5344CB8AC3E}">
        <p14:creationId xmlns:p14="http://schemas.microsoft.com/office/powerpoint/2010/main" val="32981074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D338-3EBF-43BB-BE6B-B16096E619B1}"/>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Spark streaming - Apache Kafka Integration</a:t>
            </a:r>
          </a:p>
        </p:txBody>
      </p:sp>
      <p:sp>
        <p:nvSpPr>
          <p:cNvPr id="3" name="Text Placeholder 2">
            <a:extLst>
              <a:ext uri="{FF2B5EF4-FFF2-40B4-BE49-F238E27FC236}">
                <a16:creationId xmlns:a16="http://schemas.microsoft.com/office/drawing/2014/main" id="{15C2D02C-A0DF-4C9A-A132-2550FBE9E10F}"/>
              </a:ext>
            </a:extLst>
          </p:cNvPr>
          <p:cNvSpPr>
            <a:spLocks noGrp="1"/>
          </p:cNvSpPr>
          <p:nvPr>
            <p:ph type="body" sz="quarter" idx="11"/>
          </p:nvPr>
        </p:nvSpPr>
        <p:spPr>
          <a:xfrm>
            <a:off x="267684" y="963482"/>
            <a:ext cx="11655078" cy="461665"/>
          </a:xfrm>
        </p:spPr>
        <p:txBody>
          <a:bodyPr vert="horz" wrap="square" lIns="146304" tIns="91440" rIns="146304" bIns="91440" rtlCol="0">
            <a:spAutoFit/>
          </a:bodyPr>
          <a:lstStyle/>
          <a:p>
            <a:pPr algn="ctr"/>
            <a:r>
              <a:rPr lang="en-US" sz="2000"/>
              <a:t>Spark Streaming provides a unified batch and streaming API to view Kafka data as </a:t>
            </a:r>
            <a:r>
              <a:rPr lang="en-US" sz="2000" err="1"/>
              <a:t>DataFrames</a:t>
            </a:r>
            <a:endParaRPr lang="en-US" sz="2000"/>
          </a:p>
        </p:txBody>
      </p:sp>
      <p:sp>
        <p:nvSpPr>
          <p:cNvPr id="5" name="Rectangle 1">
            <a:extLst>
              <a:ext uri="{FF2B5EF4-FFF2-40B4-BE49-F238E27FC236}">
                <a16:creationId xmlns:a16="http://schemas.microsoft.com/office/drawing/2014/main" id="{B4068AA4-EECB-4D52-8B03-44CF86C97400}"/>
              </a:ext>
            </a:extLst>
          </p:cNvPr>
          <p:cNvSpPr>
            <a:spLocks noChangeArrowheads="1"/>
          </p:cNvSpPr>
          <p:nvPr/>
        </p:nvSpPr>
        <p:spPr bwMode="auto">
          <a:xfrm>
            <a:off x="6283094" y="1905794"/>
            <a:ext cx="4936385" cy="1556180"/>
          </a:xfrm>
          <a:prstGeom prst="rect">
            <a:avLst/>
          </a:prstGeom>
          <a:noFill/>
          <a:ln>
            <a:no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Construct a streaming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that reads from topic1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err="1">
                <a:ln>
                  <a:noFill/>
                </a:ln>
                <a:solidFill>
                  <a:srgbClr val="007020"/>
                </a:solidFill>
                <a:effectLst/>
                <a:uLnTx/>
                <a:uFillTx/>
                <a:latin typeface="Calibri Light" panose="020F0302020204030204" pitchFamily="34" charset="0"/>
                <a:ea typeface="+mn-ea"/>
                <a:cs typeface="Calibri Light" panose="020F0302020204030204" pitchFamily="34" charset="0"/>
              </a:rPr>
              <a:t>val</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spark</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readStream</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format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"host1:port1,host2:port2"</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"subscribe"</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"topic1"</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startingOffsets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"earliest"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load</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p>
        </p:txBody>
      </p:sp>
      <p:sp>
        <p:nvSpPr>
          <p:cNvPr id="8" name="Rectangle 1">
            <a:extLst>
              <a:ext uri="{FF2B5EF4-FFF2-40B4-BE49-F238E27FC236}">
                <a16:creationId xmlns:a16="http://schemas.microsoft.com/office/drawing/2014/main" id="{F66E87CD-9ACF-4F53-B071-B0429AF88F6F}"/>
              </a:ext>
            </a:extLst>
          </p:cNvPr>
          <p:cNvSpPr>
            <a:spLocks noChangeArrowheads="1"/>
          </p:cNvSpPr>
          <p:nvPr/>
        </p:nvSpPr>
        <p:spPr bwMode="auto">
          <a:xfrm>
            <a:off x="6012723" y="3958645"/>
            <a:ext cx="6029541" cy="1987067"/>
          </a:xfrm>
          <a:prstGeom prst="rect">
            <a:avLst/>
          </a:prstGeom>
          <a:noFill/>
          <a:ln>
            <a:solidFill>
              <a:schemeClr val="bg1">
                <a:lumMod val="85000"/>
              </a:schemeClr>
            </a:solid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Write key-value data from a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to a Kafka topic specified in an option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query =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selectExpr</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"CAST(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userId</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AS STRING) AS key", "</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to_json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(struct(*)) AS value"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writeStream</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.format(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"host1:port1,host2:port2"</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 "topic1"</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checkpointLocation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"/path/to/HDFS/</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dir</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.start()</a:t>
            </a:r>
          </a:p>
        </p:txBody>
      </p:sp>
      <p:graphicFrame>
        <p:nvGraphicFramePr>
          <p:cNvPr id="10" name="Table 9">
            <a:extLst>
              <a:ext uri="{FF2B5EF4-FFF2-40B4-BE49-F238E27FC236}">
                <a16:creationId xmlns:a16="http://schemas.microsoft.com/office/drawing/2014/main" id="{A6D04F64-A132-40D4-A0D3-8258B2D0947E}"/>
              </a:ext>
            </a:extLst>
          </p:cNvPr>
          <p:cNvGraphicFramePr>
            <a:graphicFrameLocks noGrp="1"/>
          </p:cNvGraphicFramePr>
          <p:nvPr>
            <p:extLst/>
          </p:nvPr>
        </p:nvGraphicFramePr>
        <p:xfrm>
          <a:off x="267684" y="3175145"/>
          <a:ext cx="5335144" cy="875208"/>
        </p:xfrm>
        <a:graphic>
          <a:graphicData uri="http://schemas.openxmlformats.org/drawingml/2006/table">
            <a:tbl>
              <a:tblPr firstRow="1" bandRow="1">
                <a:tableStyleId>{7DF18680-E054-41AD-8BC1-D1AEF772440D}</a:tableStyleId>
              </a:tblPr>
              <a:tblGrid>
                <a:gridCol w="1031278">
                  <a:extLst>
                    <a:ext uri="{9D8B030D-6E8A-4147-A177-3AD203B41FA5}">
                      <a16:colId xmlns:a16="http://schemas.microsoft.com/office/drawing/2014/main" val="1850527443"/>
                    </a:ext>
                  </a:extLst>
                </a:gridCol>
                <a:gridCol w="969401">
                  <a:extLst>
                    <a:ext uri="{9D8B030D-6E8A-4147-A177-3AD203B41FA5}">
                      <a16:colId xmlns:a16="http://schemas.microsoft.com/office/drawing/2014/main" val="518437794"/>
                    </a:ext>
                  </a:extLst>
                </a:gridCol>
                <a:gridCol w="842973">
                  <a:extLst>
                    <a:ext uri="{9D8B030D-6E8A-4147-A177-3AD203B41FA5}">
                      <a16:colId xmlns:a16="http://schemas.microsoft.com/office/drawing/2014/main" val="1385717949"/>
                    </a:ext>
                  </a:extLst>
                </a:gridCol>
                <a:gridCol w="813948">
                  <a:extLst>
                    <a:ext uri="{9D8B030D-6E8A-4147-A177-3AD203B41FA5}">
                      <a16:colId xmlns:a16="http://schemas.microsoft.com/office/drawing/2014/main" val="1866876610"/>
                    </a:ext>
                  </a:extLst>
                </a:gridCol>
                <a:gridCol w="646267">
                  <a:extLst>
                    <a:ext uri="{9D8B030D-6E8A-4147-A177-3AD203B41FA5}">
                      <a16:colId xmlns:a16="http://schemas.microsoft.com/office/drawing/2014/main" val="2884963265"/>
                    </a:ext>
                  </a:extLst>
                </a:gridCol>
                <a:gridCol w="1031277">
                  <a:extLst>
                    <a:ext uri="{9D8B030D-6E8A-4147-A177-3AD203B41FA5}">
                      <a16:colId xmlns:a16="http://schemas.microsoft.com/office/drawing/2014/main" val="2429961912"/>
                    </a:ext>
                  </a:extLst>
                </a:gridCol>
              </a:tblGrid>
              <a:tr h="291736">
                <a:tc>
                  <a:txBody>
                    <a:bodyPr/>
                    <a:lstStyle/>
                    <a:p>
                      <a:r>
                        <a:rPr lang="en-US" sz="1200"/>
                        <a:t>Key</a:t>
                      </a:r>
                      <a:endParaRPr lang="en-US" sz="1200">
                        <a:latin typeface="+mj-lt"/>
                      </a:endParaRPr>
                    </a:p>
                  </a:txBody>
                  <a:tcPr/>
                </a:tc>
                <a:tc>
                  <a:txBody>
                    <a:bodyPr/>
                    <a:lstStyle/>
                    <a:p>
                      <a:r>
                        <a:rPr lang="en-US" sz="1200"/>
                        <a:t>Value</a:t>
                      </a:r>
                      <a:endParaRPr lang="en-US" sz="1200">
                        <a:latin typeface="+mj-lt"/>
                      </a:endParaRPr>
                    </a:p>
                  </a:txBody>
                  <a:tcPr/>
                </a:tc>
                <a:tc>
                  <a:txBody>
                    <a:bodyPr/>
                    <a:lstStyle/>
                    <a:p>
                      <a:r>
                        <a:rPr lang="en-US" sz="1200"/>
                        <a:t>Topic</a:t>
                      </a:r>
                      <a:endParaRPr lang="en-US" sz="1200">
                        <a:latin typeface="+mj-lt"/>
                      </a:endParaRPr>
                    </a:p>
                  </a:txBody>
                  <a:tcPr/>
                </a:tc>
                <a:tc>
                  <a:txBody>
                    <a:bodyPr/>
                    <a:lstStyle/>
                    <a:p>
                      <a:r>
                        <a:rPr lang="en-US" sz="1200"/>
                        <a:t>Partition</a:t>
                      </a:r>
                      <a:endParaRPr lang="en-US" sz="1200">
                        <a:latin typeface="+mj-lt"/>
                      </a:endParaRPr>
                    </a:p>
                  </a:txBody>
                  <a:tcPr/>
                </a:tc>
                <a:tc>
                  <a:txBody>
                    <a:bodyPr/>
                    <a:lstStyle/>
                    <a:p>
                      <a:r>
                        <a:rPr lang="en-US" sz="1200"/>
                        <a:t>Offset</a:t>
                      </a:r>
                      <a:endParaRPr lang="en-US" sz="1200">
                        <a:latin typeface="+mj-lt"/>
                      </a:endParaRPr>
                    </a:p>
                  </a:txBody>
                  <a:tcPr/>
                </a:tc>
                <a:tc>
                  <a:txBody>
                    <a:bodyPr/>
                    <a:lstStyle/>
                    <a:p>
                      <a:r>
                        <a:rPr lang="en-US" sz="1200"/>
                        <a:t>timestamp</a:t>
                      </a:r>
                      <a:endParaRPr lang="en-US" sz="1200">
                        <a:latin typeface="+mj-lt"/>
                      </a:endParaRPr>
                    </a:p>
                  </a:txBody>
                  <a:tcPr/>
                </a:tc>
                <a:extLst>
                  <a:ext uri="{0D108BD9-81ED-4DB2-BD59-A6C34878D82A}">
                    <a16:rowId xmlns:a16="http://schemas.microsoft.com/office/drawing/2014/main" val="1711709457"/>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A”</a:t>
                      </a:r>
                      <a:endParaRPr lang="en-US" sz="1200" i="1">
                        <a:latin typeface="+mj-lt"/>
                      </a:endParaRPr>
                    </a:p>
                  </a:txBody>
                  <a:tcPr/>
                </a:tc>
                <a:tc>
                  <a:txBody>
                    <a:bodyPr/>
                    <a:lstStyle/>
                    <a:p>
                      <a:r>
                        <a:rPr lang="en-US" sz="1200" i="1"/>
                        <a:t>0</a:t>
                      </a:r>
                      <a:endParaRPr lang="en-US" sz="1200" i="1">
                        <a:latin typeface="+mj-lt"/>
                      </a:endParaRPr>
                    </a:p>
                  </a:txBody>
                  <a:tcPr/>
                </a:tc>
                <a:tc>
                  <a:txBody>
                    <a:bodyPr/>
                    <a:lstStyle/>
                    <a:p>
                      <a:r>
                        <a:rPr lang="en-US" sz="1200" i="1"/>
                        <a:t>345</a:t>
                      </a:r>
                      <a:endParaRPr lang="en-US" sz="1200" i="1">
                        <a:latin typeface="+mj-lt"/>
                      </a:endParaRPr>
                    </a:p>
                  </a:txBody>
                  <a:tcPr/>
                </a:tc>
                <a:tc>
                  <a:txBody>
                    <a:bodyPr/>
                    <a:lstStyle/>
                    <a:p>
                      <a:r>
                        <a:rPr lang="en-US" sz="1200" i="1"/>
                        <a:t>121322131</a:t>
                      </a:r>
                      <a:endParaRPr lang="en-US" sz="1200" i="1">
                        <a:latin typeface="+mj-lt"/>
                      </a:endParaRPr>
                    </a:p>
                  </a:txBody>
                  <a:tcPr/>
                </a:tc>
                <a:extLst>
                  <a:ext uri="{0D108BD9-81ED-4DB2-BD59-A6C34878D82A}">
                    <a16:rowId xmlns:a16="http://schemas.microsoft.com/office/drawing/2014/main" val="3741370669"/>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B”</a:t>
                      </a:r>
                      <a:endParaRPr lang="en-US" sz="1200" i="1">
                        <a:latin typeface="+mj-lt"/>
                      </a:endParaRPr>
                    </a:p>
                  </a:txBody>
                  <a:tcPr/>
                </a:tc>
                <a:tc>
                  <a:txBody>
                    <a:bodyPr/>
                    <a:lstStyle/>
                    <a:p>
                      <a:r>
                        <a:rPr lang="en-US" sz="1200" i="1"/>
                        <a:t>3</a:t>
                      </a:r>
                      <a:endParaRPr lang="en-US" sz="1200" i="1">
                        <a:latin typeface="+mj-lt"/>
                      </a:endParaRPr>
                    </a:p>
                  </a:txBody>
                  <a:tcPr/>
                </a:tc>
                <a:tc>
                  <a:txBody>
                    <a:bodyPr/>
                    <a:lstStyle/>
                    <a:p>
                      <a:r>
                        <a:rPr lang="en-US" sz="1200" i="1"/>
                        <a:t>2912</a:t>
                      </a:r>
                      <a:endParaRPr lang="en-US" sz="1200" i="1">
                        <a:latin typeface="+mj-lt"/>
                      </a:endParaRPr>
                    </a:p>
                  </a:txBody>
                  <a:tcPr/>
                </a:tc>
                <a:tc>
                  <a:txBody>
                    <a:bodyPr/>
                    <a:lstStyle/>
                    <a:p>
                      <a:r>
                        <a:rPr lang="en-US" sz="1200" i="1" dirty="0"/>
                        <a:t>12323344</a:t>
                      </a:r>
                      <a:endParaRPr lang="en-US" sz="1200" i="1" dirty="0">
                        <a:latin typeface="+mj-lt"/>
                      </a:endParaRPr>
                    </a:p>
                  </a:txBody>
                  <a:tcPr/>
                </a:tc>
                <a:extLst>
                  <a:ext uri="{0D108BD9-81ED-4DB2-BD59-A6C34878D82A}">
                    <a16:rowId xmlns:a16="http://schemas.microsoft.com/office/drawing/2014/main" val="2835765530"/>
                  </a:ext>
                </a:extLst>
              </a:tr>
            </a:tbl>
          </a:graphicData>
        </a:graphic>
      </p:graphicFrame>
      <p:sp>
        <p:nvSpPr>
          <p:cNvPr id="11" name="Rectangle 10">
            <a:extLst>
              <a:ext uri="{FF2B5EF4-FFF2-40B4-BE49-F238E27FC236}">
                <a16:creationId xmlns:a16="http://schemas.microsoft.com/office/drawing/2014/main" id="{6305F2F6-A92A-437E-A363-075C80A45EDC}"/>
              </a:ext>
            </a:extLst>
          </p:cNvPr>
          <p:cNvSpPr/>
          <p:nvPr/>
        </p:nvSpPr>
        <p:spPr bwMode="auto">
          <a:xfrm>
            <a:off x="6012723" y="1782646"/>
            <a:ext cx="6029541" cy="167932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TextBox 11">
            <a:extLst>
              <a:ext uri="{FF2B5EF4-FFF2-40B4-BE49-F238E27FC236}">
                <a16:creationId xmlns:a16="http://schemas.microsoft.com/office/drawing/2014/main" id="{F8BA26D3-A368-4711-8C30-25072BD17F77}"/>
              </a:ext>
            </a:extLst>
          </p:cNvPr>
          <p:cNvSpPr txBox="1"/>
          <p:nvPr/>
        </p:nvSpPr>
        <p:spPr>
          <a:xfrm>
            <a:off x="2000681" y="2795601"/>
            <a:ext cx="175291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Kafka Records</a:t>
            </a:r>
          </a:p>
        </p:txBody>
      </p:sp>
      <p:cxnSp>
        <p:nvCxnSpPr>
          <p:cNvPr id="14" name="Straight Arrow Connector 13">
            <a:extLst>
              <a:ext uri="{FF2B5EF4-FFF2-40B4-BE49-F238E27FC236}">
                <a16:creationId xmlns:a16="http://schemas.microsoft.com/office/drawing/2014/main" id="{F05EC482-F77A-43A6-8AEB-005B0248FF7F}"/>
              </a:ext>
            </a:extLst>
          </p:cNvPr>
          <p:cNvCxnSpPr>
            <a:cxnSpLocks/>
          </p:cNvCxnSpPr>
          <p:nvPr/>
        </p:nvCxnSpPr>
        <p:spPr>
          <a:xfrm flipV="1">
            <a:off x="4207615" y="2490541"/>
            <a:ext cx="1805108" cy="6846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CB66C95-3BFC-4970-A1C9-3F9D9DF6BCD7}"/>
              </a:ext>
            </a:extLst>
          </p:cNvPr>
          <p:cNvSpPr txBox="1"/>
          <p:nvPr/>
        </p:nvSpPr>
        <p:spPr>
          <a:xfrm>
            <a:off x="5840841" y="1435681"/>
            <a:ext cx="1814856"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Read from Kafka</a:t>
            </a:r>
          </a:p>
        </p:txBody>
      </p:sp>
      <p:sp>
        <p:nvSpPr>
          <p:cNvPr id="20" name="TextBox 19">
            <a:extLst>
              <a:ext uri="{FF2B5EF4-FFF2-40B4-BE49-F238E27FC236}">
                <a16:creationId xmlns:a16="http://schemas.microsoft.com/office/drawing/2014/main" id="{CE316712-7048-4788-9898-E1EB0BC625D2}"/>
              </a:ext>
            </a:extLst>
          </p:cNvPr>
          <p:cNvSpPr txBox="1"/>
          <p:nvPr/>
        </p:nvSpPr>
        <p:spPr>
          <a:xfrm>
            <a:off x="5888138" y="3603728"/>
            <a:ext cx="1600438"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Write to Kafka</a:t>
            </a:r>
          </a:p>
        </p:txBody>
      </p:sp>
      <p:pic>
        <p:nvPicPr>
          <p:cNvPr id="23" name="Picture 2" descr="https://www.vectorlogo.zone/logos/apache_kafka/apache_kafka-card.png">
            <a:extLst>
              <a:ext uri="{FF2B5EF4-FFF2-40B4-BE49-F238E27FC236}">
                <a16:creationId xmlns:a16="http://schemas.microsoft.com/office/drawing/2014/main" id="{8350B06B-0FCD-4C46-AFA8-1ABFE0853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196" y="2465158"/>
            <a:ext cx="774002" cy="38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613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KAFKA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Kafka can be a good option</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5054595"/>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A proven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Apache Kafka is the de-facto leader in the big data stream ingestion space. It is used by the who-is-who of the modern internet companies. </a:t>
                      </a:r>
                      <a:r>
                        <a:rPr lang="en-US" sz="1600">
                          <a:latin typeface="Segoe UI Semilight" panose="020B0402040204020203" pitchFamily="34" charset="0"/>
                          <a:cs typeface="Segoe UI Semilight" panose="020B0402040204020203" pitchFamily="34" charset="0"/>
                          <a:hlinkClick r:id="rId3"/>
                        </a:rPr>
                        <a:t>Powered by Apache Kafka</a:t>
                      </a:r>
                      <a:r>
                        <a:rPr lang="en-US" sz="1600">
                          <a:latin typeface="Segoe UI Semilight" panose="020B0402040204020203" pitchFamily="34" charset="0"/>
                          <a:cs typeface="Segoe UI Semilight" panose="020B0402040204020203" pitchFamily="34" charset="0"/>
                        </a:rPr>
                        <a:t> lists companies using Apache Kafka. </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You can run Apache Kafka in multiple ways: on-premises, as a managed service on Azure, as an IaaS solution on Azure VMs or even on other public clouds (including AWS and Google Cloud Service). </a:t>
                      </a: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Kafka is an open-sourced product licensed under the Apache License 2.0. It is implemented in Java and Scala. </a:t>
                      </a: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A highly reliable fault-tolerant scalable service</a:t>
                      </a:r>
                    </a:p>
                  </a:txBody>
                  <a:tcPr anchor="ctr"/>
                </a:tc>
                <a:tc>
                  <a:txBody>
                    <a:bodyPr/>
                    <a:lstStyle/>
                    <a:p>
                      <a:r>
                        <a:rPr lang="en-US" sz="1600">
                          <a:latin typeface="Segoe UI Semilight" panose="020B0402040204020203" pitchFamily="34" charset="0"/>
                          <a:cs typeface="Segoe UI Semilight" panose="020B0402040204020203" pitchFamily="34" charset="0"/>
                        </a:rPr>
                        <a:t>Kafka is reported to scale to handle ingestion rates of </a:t>
                      </a:r>
                      <a:r>
                        <a:rPr lang="en-US" sz="1600">
                          <a:latin typeface="Segoe UI Semilight" panose="020B0402040204020203" pitchFamily="34" charset="0"/>
                          <a:cs typeface="Segoe UI Semilight" panose="020B0402040204020203" pitchFamily="34" charset="0"/>
                          <a:hlinkClick r:id="rId4"/>
                        </a:rPr>
                        <a:t>1.1 trillion messages a day</a:t>
                      </a:r>
                      <a:r>
                        <a:rPr lang="en-US" sz="1600">
                          <a:latin typeface="Segoe UI Semilight" panose="020B0402040204020203" pitchFamily="34" charset="0"/>
                          <a:cs typeface="Segoe UI Semilight" panose="020B0402040204020203" pitchFamily="34" charset="0"/>
                        </a:rPr>
                        <a:t> at LinkedIn. Kafka is a horizontally scalable service—you can scale Apache Kafka on HDInsight by dynamically adding more nodes to the cluster. </a:t>
                      </a:r>
                    </a:p>
                  </a:txBody>
                  <a:tcPr anchor="ctr"/>
                </a:tc>
                <a:extLst>
                  <a:ext uri="{0D108BD9-81ED-4DB2-BD59-A6C34878D82A}">
                    <a16:rowId xmlns:a16="http://schemas.microsoft.com/office/drawing/2014/main" val="3784778137"/>
                  </a:ext>
                </a:extLst>
              </a:tr>
              <a:tr h="973873">
                <a:tc>
                  <a:txBody>
                    <a:bodyPr/>
                    <a:lstStyle/>
                    <a:p>
                      <a:r>
                        <a:rPr lang="en-US" sz="1600">
                          <a:latin typeface="Segoe UI Semilight" panose="020B0402040204020203" pitchFamily="34" charset="0"/>
                          <a:cs typeface="Segoe UI Semilight" panose="020B0402040204020203" pitchFamily="34" charset="0"/>
                        </a:rPr>
                        <a:t>Extensibility, with support for large number of data source and sinks</a:t>
                      </a:r>
                    </a:p>
                  </a:txBody>
                  <a:tcPr anchor="ctr"/>
                </a:tc>
                <a:tc>
                  <a:txBody>
                    <a:bodyPr/>
                    <a:lstStyle/>
                    <a:p>
                      <a:r>
                        <a:rPr lang="en-US" sz="1600" dirty="0">
                          <a:latin typeface="Segoe UI Semilight" panose="020B0402040204020203" pitchFamily="34" charset="0"/>
                          <a:cs typeface="Segoe UI Semilight" panose="020B0402040204020203" pitchFamily="34" charset="0"/>
                          <a:hlinkClick r:id="rId5"/>
                        </a:rPr>
                        <a:t>Kafka Connect </a:t>
                      </a:r>
                      <a:r>
                        <a:rPr lang="en-US" sz="1600" dirty="0">
                          <a:latin typeface="Segoe UI Semilight" panose="020B0402040204020203" pitchFamily="34" charset="0"/>
                          <a:cs typeface="Segoe UI Semilight" panose="020B0402040204020203" pitchFamily="34" charset="0"/>
                        </a:rPr>
                        <a:t>is a tool for </a:t>
                      </a:r>
                      <a:r>
                        <a:rPr lang="en-US" sz="1600" dirty="0" err="1">
                          <a:latin typeface="Segoe UI Semilight" panose="020B0402040204020203" pitchFamily="34" charset="0"/>
                          <a:cs typeface="Segoe UI Semilight" panose="020B0402040204020203" pitchFamily="34" charset="0"/>
                        </a:rPr>
                        <a:t>scaleably</a:t>
                      </a:r>
                      <a:r>
                        <a:rPr lang="en-US" sz="1600" dirty="0">
                          <a:latin typeface="Segoe UI Semilight" panose="020B0402040204020203" pitchFamily="34" charset="0"/>
                          <a:cs typeface="Segoe UI Semilight" panose="020B0402040204020203" pitchFamily="34" charset="0"/>
                        </a:rPr>
                        <a:t> and reliably streaming data between Apache Kafka and other systems. It makes it simple to quickly define connectors that move large collections of data into and out of Kafka. Currently there exist pre-built Connects to a number of data sources. See </a:t>
                      </a:r>
                      <a:r>
                        <a:rPr lang="en-US" sz="1600" dirty="0">
                          <a:latin typeface="Segoe UI Semilight" panose="020B0402040204020203" pitchFamily="34" charset="0"/>
                          <a:cs typeface="Segoe UI Semilight" panose="020B0402040204020203" pitchFamily="34" charset="0"/>
                          <a:hlinkClick r:id="rId6"/>
                        </a:rPr>
                        <a:t>list</a:t>
                      </a:r>
                      <a:r>
                        <a:rPr lang="en-US" sz="1600" dirty="0">
                          <a:latin typeface="Segoe UI Semilight" panose="020B0402040204020203" pitchFamily="34" charset="0"/>
                          <a:cs typeface="Segoe UI Semilight" panose="020B0402040204020203" pitchFamily="34" charset="0"/>
                        </a:rPr>
                        <a:t>. You can extend this list by easily building custom connects as well.</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107195832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02C2FF-C3F0-466F-A8EF-0A0114580CA2}"/>
              </a:ext>
            </a:extLst>
          </p:cNvPr>
          <p:cNvSpPr>
            <a:spLocks noGrp="1"/>
          </p:cNvSpPr>
          <p:nvPr>
            <p:ph type="title"/>
          </p:nvPr>
        </p:nvSpPr>
        <p:spPr>
          <a:xfrm>
            <a:off x="268080" y="3135386"/>
            <a:ext cx="11655840" cy="899665"/>
          </a:xfrm>
        </p:spPr>
        <p:txBody>
          <a:bodyPr/>
          <a:lstStyle/>
          <a:p>
            <a:r>
              <a:rPr lang="en-US"/>
              <a:t>Azure Event Hubs</a:t>
            </a:r>
          </a:p>
        </p:txBody>
      </p:sp>
    </p:spTree>
    <p:extLst>
      <p:ext uri="{BB962C8B-B14F-4D97-AF65-F5344CB8AC3E}">
        <p14:creationId xmlns:p14="http://schemas.microsoft.com/office/powerpoint/2010/main" val="17331487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74195"/>
            <a:ext cx="1219200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event hubs</a:t>
            </a:r>
          </a:p>
        </p:txBody>
      </p:sp>
      <p:sp>
        <p:nvSpPr>
          <p:cNvPr id="75" name="TextBox 74">
            <a:extLst>
              <a:ext uri="{FF2B5EF4-FFF2-40B4-BE49-F238E27FC236}">
                <a16:creationId xmlns:a16="http://schemas.microsoft.com/office/drawing/2014/main" id="{AE6F8569-D785-4A39-BF0C-81F715F229CD}"/>
              </a:ext>
            </a:extLst>
          </p:cNvPr>
          <p:cNvSpPr txBox="1"/>
          <p:nvPr/>
        </p:nvSpPr>
        <p:spPr>
          <a:xfrm>
            <a:off x="30938" y="913593"/>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a:t>A highly scalable, fully managed, telemetry ingestion service </a:t>
            </a:r>
          </a:p>
        </p:txBody>
      </p:sp>
      <p:sp>
        <p:nvSpPr>
          <p:cNvPr id="77" name="Rectangle 76">
            <a:extLst>
              <a:ext uri="{FF2B5EF4-FFF2-40B4-BE49-F238E27FC236}">
                <a16:creationId xmlns:a16="http://schemas.microsoft.com/office/drawing/2014/main" id="{2022AB7E-13F4-45D2-B440-FDCD7086FF44}"/>
              </a:ext>
            </a:extLst>
          </p:cNvPr>
          <p:cNvSpPr/>
          <p:nvPr/>
        </p:nvSpPr>
        <p:spPr>
          <a:xfrm>
            <a:off x="9087563" y="2844490"/>
            <a:ext cx="3159420" cy="1477328"/>
          </a:xfrm>
          <a:prstGeom prst="rect">
            <a:avLst/>
          </a:prstGeom>
        </p:spPr>
        <p:txBody>
          <a:bodyPr wrap="square">
            <a:spAutoFit/>
          </a:bodyPr>
          <a:lstStyle/>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Input Capacity: </a:t>
            </a:r>
            <a:r>
              <a:rPr lang="en-US" sz="1400">
                <a:latin typeface="Segoe UI Light" panose="020B0502040204020203" pitchFamily="34" charset="0"/>
              </a:rPr>
              <a:t>1 MB/sec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Output Capacity: </a:t>
            </a:r>
            <a:r>
              <a:rPr lang="en-US" sz="1400">
                <a:latin typeface="Segoe UI Light" panose="020B0502040204020203" pitchFamily="34" charset="0"/>
              </a:rPr>
              <a:t>2 MB/s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Latency: </a:t>
            </a:r>
            <a:r>
              <a:rPr lang="en-US" sz="1400">
                <a:latin typeface="Segoe UI Light" panose="020B0502040204020203" pitchFamily="34" charset="0"/>
              </a:rPr>
              <a:t>50ms </a:t>
            </a:r>
            <a:r>
              <a:rPr lang="en-US" sz="1400" err="1">
                <a:latin typeface="Segoe UI Light" panose="020B0502040204020203" pitchFamily="34" charset="0"/>
              </a:rPr>
              <a:t>Avg</a:t>
            </a:r>
            <a:r>
              <a:rPr lang="en-US" sz="1400">
                <a:latin typeface="Segoe UI Light" panose="020B0502040204020203" pitchFamily="34" charset="0"/>
              </a:rPr>
              <a:t>, 99th % &lt; 100ms</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Events/second: </a:t>
            </a:r>
            <a:r>
              <a:rPr lang="en-US" sz="1400">
                <a:latin typeface="Segoe UI Light" panose="020B0502040204020203" pitchFamily="34" charset="0"/>
              </a:rPr>
              <a:t>1K</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Max message size</a:t>
            </a:r>
            <a:r>
              <a:rPr lang="en-US" sz="1400" i="1">
                <a:latin typeface="Segoe UI Light" panose="020B0502040204020203" pitchFamily="34" charset="0"/>
              </a:rPr>
              <a:t>: </a:t>
            </a:r>
            <a:r>
              <a:rPr lang="en-US" sz="1400">
                <a:latin typeface="Segoe UI Light" panose="020B0502040204020203" pitchFamily="34" charset="0"/>
              </a:rPr>
              <a:t>256 KB.</a:t>
            </a:r>
          </a:p>
        </p:txBody>
      </p:sp>
      <p:sp>
        <p:nvSpPr>
          <p:cNvPr id="4" name="Rectangle 3">
            <a:extLst>
              <a:ext uri="{FF2B5EF4-FFF2-40B4-BE49-F238E27FC236}">
                <a16:creationId xmlns:a16="http://schemas.microsoft.com/office/drawing/2014/main" id="{9E610DD9-D664-42D7-9073-B95A6C8BD487}"/>
              </a:ext>
            </a:extLst>
          </p:cNvPr>
          <p:cNvSpPr/>
          <p:nvPr/>
        </p:nvSpPr>
        <p:spPr>
          <a:xfrm>
            <a:off x="-60002" y="6390336"/>
            <a:ext cx="10228408" cy="276999"/>
          </a:xfrm>
          <a:prstGeom prst="rect">
            <a:avLst/>
          </a:prstGeom>
        </p:spPr>
        <p:txBody>
          <a:bodyPr wrap="square">
            <a:spAutoFit/>
          </a:bodyPr>
          <a:lstStyle/>
          <a:p>
            <a:pPr marL="457200" lvl="2" defTabSz="2689159"/>
            <a:r>
              <a:rPr lang="en-US" sz="1200">
                <a:latin typeface="Segoe UI Light" panose="020B0502040204020203" pitchFamily="34" charset="0"/>
              </a:rPr>
              <a:t>*In Azure Event Hubs, capacity is purchased in terms of Throughput Units (TU). For higher capacity more TUs can be purchased.</a:t>
            </a:r>
          </a:p>
        </p:txBody>
      </p:sp>
      <p:sp>
        <p:nvSpPr>
          <p:cNvPr id="3" name="Rectangle 2">
            <a:extLst>
              <a:ext uri="{FF2B5EF4-FFF2-40B4-BE49-F238E27FC236}">
                <a16:creationId xmlns:a16="http://schemas.microsoft.com/office/drawing/2014/main" id="{143C93C6-7F9D-4F82-9CBE-30024688A310}"/>
              </a:ext>
            </a:extLst>
          </p:cNvPr>
          <p:cNvSpPr/>
          <p:nvPr/>
        </p:nvSpPr>
        <p:spPr bwMode="auto">
          <a:xfrm>
            <a:off x="268448" y="1828920"/>
            <a:ext cx="8716162" cy="35132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5A8B8D8E-F3E0-487B-8414-F4F07F78CD38}"/>
              </a:ext>
            </a:extLst>
          </p:cNvPr>
          <p:cNvGrpSpPr/>
          <p:nvPr/>
        </p:nvGrpSpPr>
        <p:grpSpPr>
          <a:xfrm>
            <a:off x="483987" y="2274579"/>
            <a:ext cx="8290896" cy="2737730"/>
            <a:chOff x="1327212" y="1485604"/>
            <a:chExt cx="8457146" cy="2792627"/>
          </a:xfrm>
        </p:grpSpPr>
        <p:sp>
          <p:nvSpPr>
            <p:cNvPr id="40" name="Rectangle 39">
              <a:extLst>
                <a:ext uri="{FF2B5EF4-FFF2-40B4-BE49-F238E27FC236}">
                  <a16:creationId xmlns:a16="http://schemas.microsoft.com/office/drawing/2014/main" id="{A3908128-EDB8-4B3D-94D8-C89AEBAFB2BB}"/>
                </a:ext>
              </a:extLst>
            </p:cNvPr>
            <p:cNvSpPr/>
            <p:nvPr/>
          </p:nvSpPr>
          <p:spPr>
            <a:xfrm>
              <a:off x="1327212" y="2502977"/>
              <a:ext cx="1112109"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 Publisher</a:t>
              </a:r>
            </a:p>
          </p:txBody>
        </p:sp>
        <p:sp>
          <p:nvSpPr>
            <p:cNvPr id="42" name="Rectangle 41">
              <a:extLst>
                <a:ext uri="{FF2B5EF4-FFF2-40B4-BE49-F238E27FC236}">
                  <a16:creationId xmlns:a16="http://schemas.microsoft.com/office/drawing/2014/main" id="{EADBA54E-CB9B-45C6-A06C-0110BE37DAD4}"/>
                </a:ext>
              </a:extLst>
            </p:cNvPr>
            <p:cNvSpPr/>
            <p:nvPr/>
          </p:nvSpPr>
          <p:spPr>
            <a:xfrm>
              <a:off x="2896516" y="1485604"/>
              <a:ext cx="5323511" cy="279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a:lnSpc>
                  <a:spcPct val="90000"/>
                </a:lnSpc>
              </a:pPr>
              <a:endParaRPr lang="en-US" sz="1960" cap="all">
                <a:gradFill>
                  <a:gsLst>
                    <a:gs pos="2917">
                      <a:srgbClr val="FFFFFF"/>
                    </a:gs>
                    <a:gs pos="100000">
                      <a:srgbClr val="FFFFFF"/>
                    </a:gs>
                  </a:gsLst>
                  <a:lin ang="5400000" scaled="0"/>
                </a:gradFill>
                <a:latin typeface="+mj-lt"/>
                <a:ea typeface="MS PGothic" charset="0"/>
                <a:cs typeface="Segoe UI Semibold" panose="020B0702040204020203" pitchFamily="34" charset="0"/>
              </a:endParaRPr>
            </a:p>
          </p:txBody>
        </p:sp>
        <p:grpSp>
          <p:nvGrpSpPr>
            <p:cNvPr id="43" name="Group 42">
              <a:extLst>
                <a:ext uri="{FF2B5EF4-FFF2-40B4-BE49-F238E27FC236}">
                  <a16:creationId xmlns:a16="http://schemas.microsoft.com/office/drawing/2014/main" id="{23925312-9598-422F-ABC0-8B5BA7DFDB7B}"/>
                </a:ext>
              </a:extLst>
            </p:cNvPr>
            <p:cNvGrpSpPr/>
            <p:nvPr/>
          </p:nvGrpSpPr>
          <p:grpSpPr>
            <a:xfrm>
              <a:off x="3017872" y="2189939"/>
              <a:ext cx="1664044" cy="1383956"/>
              <a:chOff x="2396755" y="3413468"/>
              <a:chExt cx="1664044" cy="1383956"/>
            </a:xfrm>
          </p:grpSpPr>
          <p:sp>
            <p:nvSpPr>
              <p:cNvPr id="72" name="Rounded Rectangle 5">
                <a:extLst>
                  <a:ext uri="{FF2B5EF4-FFF2-40B4-BE49-F238E27FC236}">
                    <a16:creationId xmlns:a16="http://schemas.microsoft.com/office/drawing/2014/main" id="{4F08D99E-B095-4475-8FAF-6A58CD77DCDE}"/>
                  </a:ext>
                </a:extLst>
              </p:cNvPr>
              <p:cNvSpPr/>
              <p:nvPr/>
            </p:nvSpPr>
            <p:spPr>
              <a:xfrm>
                <a:off x="2396755" y="3413468"/>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3" name="Rounded Rectangle 6">
                <a:extLst>
                  <a:ext uri="{FF2B5EF4-FFF2-40B4-BE49-F238E27FC236}">
                    <a16:creationId xmlns:a16="http://schemas.microsoft.com/office/drawing/2014/main" id="{53BF67B8-3543-40F5-AFEE-8BD4CC916266}"/>
                  </a:ext>
                </a:extLst>
              </p:cNvPr>
              <p:cNvSpPr/>
              <p:nvPr/>
            </p:nvSpPr>
            <p:spPr>
              <a:xfrm>
                <a:off x="2396755" y="391185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4" name="Rounded Rectangle 7">
                <a:extLst>
                  <a:ext uri="{FF2B5EF4-FFF2-40B4-BE49-F238E27FC236}">
                    <a16:creationId xmlns:a16="http://schemas.microsoft.com/office/drawing/2014/main" id="{E3D466C4-D799-4B61-9362-BFA9C9B34747}"/>
                  </a:ext>
                </a:extLst>
              </p:cNvPr>
              <p:cNvSpPr/>
              <p:nvPr/>
            </p:nvSpPr>
            <p:spPr>
              <a:xfrm>
                <a:off x="2396755" y="441024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grpSp>
        <p:grpSp>
          <p:nvGrpSpPr>
            <p:cNvPr id="44" name="Group 43">
              <a:extLst>
                <a:ext uri="{FF2B5EF4-FFF2-40B4-BE49-F238E27FC236}">
                  <a16:creationId xmlns:a16="http://schemas.microsoft.com/office/drawing/2014/main" id="{9EEBE2BF-6A1B-45BB-8E9F-AA1EB6750A35}"/>
                </a:ext>
              </a:extLst>
            </p:cNvPr>
            <p:cNvGrpSpPr/>
            <p:nvPr/>
          </p:nvGrpSpPr>
          <p:grpSpPr>
            <a:xfrm>
              <a:off x="6471245" y="2189939"/>
              <a:ext cx="1664044" cy="1383956"/>
              <a:chOff x="6471245" y="2293137"/>
              <a:chExt cx="1664044" cy="1383956"/>
            </a:xfrm>
          </p:grpSpPr>
          <p:sp>
            <p:nvSpPr>
              <p:cNvPr id="69" name="Rounded Rectangle 8">
                <a:extLst>
                  <a:ext uri="{FF2B5EF4-FFF2-40B4-BE49-F238E27FC236}">
                    <a16:creationId xmlns:a16="http://schemas.microsoft.com/office/drawing/2014/main" id="{10494A61-8BAB-4F9B-8A5A-F5E79016B734}"/>
                  </a:ext>
                </a:extLst>
              </p:cNvPr>
              <p:cNvSpPr/>
              <p:nvPr/>
            </p:nvSpPr>
            <p:spPr>
              <a:xfrm>
                <a:off x="6471245" y="229313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0" name="Rounded Rectangle 9">
                <a:extLst>
                  <a:ext uri="{FF2B5EF4-FFF2-40B4-BE49-F238E27FC236}">
                    <a16:creationId xmlns:a16="http://schemas.microsoft.com/office/drawing/2014/main" id="{E39A100E-C2FA-48B4-B3E0-93B22FCC402C}"/>
                  </a:ext>
                </a:extLst>
              </p:cNvPr>
              <p:cNvSpPr/>
              <p:nvPr/>
            </p:nvSpPr>
            <p:spPr>
              <a:xfrm>
                <a:off x="6471245" y="279152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1" name="Rounded Rectangle 10">
                <a:extLst>
                  <a:ext uri="{FF2B5EF4-FFF2-40B4-BE49-F238E27FC236}">
                    <a16:creationId xmlns:a16="http://schemas.microsoft.com/office/drawing/2014/main" id="{AB2288AC-0CD5-4629-987E-F318C61FF144}"/>
                  </a:ext>
                </a:extLst>
              </p:cNvPr>
              <p:cNvSpPr/>
              <p:nvPr/>
            </p:nvSpPr>
            <p:spPr>
              <a:xfrm>
                <a:off x="6471245" y="3289915"/>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grpSp>
        <p:sp>
          <p:nvSpPr>
            <p:cNvPr id="46" name="Right Arrow 12">
              <a:extLst>
                <a:ext uri="{FF2B5EF4-FFF2-40B4-BE49-F238E27FC236}">
                  <a16:creationId xmlns:a16="http://schemas.microsoft.com/office/drawing/2014/main" id="{F88FACD8-19EA-4265-825E-559F5AAECBBE}"/>
                </a:ext>
              </a:extLst>
            </p:cNvPr>
            <p:cNvSpPr/>
            <p:nvPr/>
          </p:nvSpPr>
          <p:spPr>
            <a:xfrm>
              <a:off x="2537482" y="2719221"/>
              <a:ext cx="275968" cy="325393"/>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nvGrpSpPr>
            <p:cNvPr id="58" name="Group 57">
              <a:extLst>
                <a:ext uri="{FF2B5EF4-FFF2-40B4-BE49-F238E27FC236}">
                  <a16:creationId xmlns:a16="http://schemas.microsoft.com/office/drawing/2014/main" id="{063110F2-589E-4705-AF26-6DCF3378ADCC}"/>
                </a:ext>
              </a:extLst>
            </p:cNvPr>
            <p:cNvGrpSpPr/>
            <p:nvPr/>
          </p:nvGrpSpPr>
          <p:grpSpPr>
            <a:xfrm>
              <a:off x="8291417" y="2502977"/>
              <a:ext cx="1492941" cy="757881"/>
              <a:chOff x="8291417" y="2502977"/>
              <a:chExt cx="1492941" cy="757881"/>
            </a:xfrm>
          </p:grpSpPr>
          <p:sp>
            <p:nvSpPr>
              <p:cNvPr id="67" name="Rectangle 66">
                <a:extLst>
                  <a:ext uri="{FF2B5EF4-FFF2-40B4-BE49-F238E27FC236}">
                    <a16:creationId xmlns:a16="http://schemas.microsoft.com/office/drawing/2014/main" id="{9E82B4D4-FC11-4B86-8BEF-AE5B2A73B96B}"/>
                  </a:ext>
                </a:extLst>
              </p:cNvPr>
              <p:cNvSpPr/>
              <p:nvPr/>
            </p:nvSpPr>
            <p:spPr>
              <a:xfrm>
                <a:off x="8671204" y="2502977"/>
                <a:ext cx="1113154"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a:t>
                </a:r>
              </a:p>
              <a:p>
                <a:pPr algn="ctr"/>
                <a:r>
                  <a:rPr lang="en-US" sz="1372">
                    <a:latin typeface="+mj-lt"/>
                  </a:rPr>
                  <a:t> Consumer</a:t>
                </a:r>
              </a:p>
            </p:txBody>
          </p:sp>
          <p:sp>
            <p:nvSpPr>
              <p:cNvPr id="68" name="Right Arrow 13">
                <a:extLst>
                  <a:ext uri="{FF2B5EF4-FFF2-40B4-BE49-F238E27FC236}">
                    <a16:creationId xmlns:a16="http://schemas.microsoft.com/office/drawing/2014/main" id="{2BE19312-E041-4F93-AFF4-0B194E99A994}"/>
                  </a:ext>
                </a:extLst>
              </p:cNvPr>
              <p:cNvSpPr/>
              <p:nvPr/>
            </p:nvSpPr>
            <p:spPr>
              <a:xfrm>
                <a:off x="8291417" y="2719221"/>
                <a:ext cx="308397" cy="325393"/>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sp>
          <p:nvSpPr>
            <p:cNvPr id="65" name="Oval 64">
              <a:extLst>
                <a:ext uri="{FF2B5EF4-FFF2-40B4-BE49-F238E27FC236}">
                  <a16:creationId xmlns:a16="http://schemas.microsoft.com/office/drawing/2014/main" id="{C6884B25-AD54-4CD4-B216-53F4420623C2}"/>
                </a:ext>
              </a:extLst>
            </p:cNvPr>
            <p:cNvSpPr/>
            <p:nvPr/>
          </p:nvSpPr>
          <p:spPr bwMode="auto">
            <a:xfrm>
              <a:off x="4860743" y="2113268"/>
              <a:ext cx="1492819" cy="15373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chemeClr val="tx1">
                      <a:lumMod val="75000"/>
                    </a:schemeClr>
                  </a:solidFill>
                  <a:ea typeface="Segoe UI" pitchFamily="34" charset="0"/>
                  <a:cs typeface="Segoe UI" pitchFamily="34" charset="0"/>
                </a:rPr>
                <a:t>Event hubs</a:t>
              </a:r>
            </a:p>
          </p:txBody>
        </p:sp>
      </p:grpSp>
      <p:pic>
        <p:nvPicPr>
          <p:cNvPr id="78" name="Picture 4" descr="http://www.cloudmonix.com/wp-content/uploads/2016/12/Azure-Event-Hubs.png">
            <a:extLst>
              <a:ext uri="{FF2B5EF4-FFF2-40B4-BE49-F238E27FC236}">
                <a16:creationId xmlns:a16="http://schemas.microsoft.com/office/drawing/2014/main" id="{6DB9BA8D-E24F-4900-9B49-B23C461FC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807" y="3498628"/>
            <a:ext cx="646135" cy="64613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55D6F1E3-EE16-4D5E-8C39-5402EC5B3A91}"/>
              </a:ext>
            </a:extLst>
          </p:cNvPr>
          <p:cNvSpPr/>
          <p:nvPr/>
        </p:nvSpPr>
        <p:spPr>
          <a:xfrm>
            <a:off x="9087563" y="2274579"/>
            <a:ext cx="2813932" cy="584775"/>
          </a:xfrm>
          <a:prstGeom prst="rect">
            <a:avLst/>
          </a:prstGeom>
          <a:solidFill>
            <a:schemeClr val="bg1">
              <a:lumMod val="95000"/>
            </a:schemeClr>
          </a:solidFill>
        </p:spPr>
        <p:txBody>
          <a:bodyPr wrap="square">
            <a:spAutoFit/>
          </a:bodyPr>
          <a:lstStyle/>
          <a:p>
            <a:pPr marL="457200" lvl="2" algn="ctr" defTabSz="2689159"/>
            <a:r>
              <a:rPr lang="en-US" sz="1600">
                <a:latin typeface="Segoe UI Light" panose="020B0502040204020203" pitchFamily="34" charset="0"/>
              </a:rPr>
              <a:t>Azure Event Hubs – Scale and Performance</a:t>
            </a:r>
          </a:p>
        </p:txBody>
      </p:sp>
    </p:spTree>
    <p:extLst>
      <p:ext uri="{BB962C8B-B14F-4D97-AF65-F5344CB8AC3E}">
        <p14:creationId xmlns:p14="http://schemas.microsoft.com/office/powerpoint/2010/main" val="24290494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94069"/>
            <a:ext cx="12192000" cy="541126"/>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Azure event hubs- Capabilities overview</a:t>
            </a:r>
          </a:p>
        </p:txBody>
      </p:sp>
      <p:sp>
        <p:nvSpPr>
          <p:cNvPr id="76" name="Rectangle 75">
            <a:extLst>
              <a:ext uri="{FF2B5EF4-FFF2-40B4-BE49-F238E27FC236}">
                <a16:creationId xmlns:a16="http://schemas.microsoft.com/office/drawing/2014/main" id="{C9E170D7-606D-4219-A248-C08558C7CD73}"/>
              </a:ext>
            </a:extLst>
          </p:cNvPr>
          <p:cNvSpPr/>
          <p:nvPr/>
        </p:nvSpPr>
        <p:spPr>
          <a:xfrm>
            <a:off x="0" y="1482867"/>
            <a:ext cx="6252974" cy="4366901"/>
          </a:xfrm>
          <a:prstGeom prst="rect">
            <a:avLst/>
          </a:prstGeom>
        </p:spPr>
        <p:txBody>
          <a:bodyPr wrap="square">
            <a:spAutoFit/>
          </a:bodyPr>
          <a:lstStyle/>
          <a:p>
            <a:pPr marL="641161" lvl="1" indent="-342900" defTabSz="914192">
              <a:lnSpc>
                <a:spcPts val="2255"/>
              </a:lnSpc>
              <a:spcBef>
                <a:spcPts val="3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Based on the concept of Event Producers and Consumers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Producers send data to an event hub via AMQP 1.0 or HTTPS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Consumers read event data from an event hub via AMQP 1.0.</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hlinkClick r:id="rId3"/>
              </a:rPr>
              <a:t>SAS tokens</a:t>
            </a:r>
            <a:r>
              <a:rPr lang="en-US">
                <a:solidFill>
                  <a:schemeClr val="accent5"/>
                </a:solidFill>
                <a:latin typeface="Segoe UI Semilight" panose="020B0402040204020203" pitchFamily="34" charset="0"/>
                <a:cs typeface="Segoe UI Semilight" panose="020B0402040204020203" pitchFamily="34" charset="0"/>
              </a:rPr>
              <a:t>: Identifies and authenticates the event publisher.</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can be captured automatically in either </a:t>
            </a:r>
            <a:r>
              <a:rPr lang="en-US" i="1">
                <a:solidFill>
                  <a:schemeClr val="accent5"/>
                </a:solidFill>
                <a:latin typeface="Segoe UI Semilight" panose="020B0402040204020203" pitchFamily="34" charset="0"/>
                <a:cs typeface="Segoe UI Semilight" panose="020B0402040204020203" pitchFamily="34" charset="0"/>
              </a:rPr>
              <a:t>Azure Blob Storage</a:t>
            </a:r>
            <a:r>
              <a:rPr lang="en-US">
                <a:solidFill>
                  <a:schemeClr val="accent5"/>
                </a:solidFill>
                <a:latin typeface="Segoe UI Semilight" panose="020B0402040204020203" pitchFamily="34" charset="0"/>
                <a:cs typeface="Segoe UI Semilight" panose="020B0402040204020203" pitchFamily="34" charset="0"/>
              </a:rPr>
              <a:t> or </a:t>
            </a:r>
            <a:r>
              <a:rPr lang="en-US" i="1">
                <a:solidFill>
                  <a:schemeClr val="accent5"/>
                </a:solidFill>
                <a:latin typeface="Segoe UI Semilight" panose="020B0402040204020203" pitchFamily="34" charset="0"/>
                <a:cs typeface="Segoe UI Semilight" panose="020B0402040204020203" pitchFamily="34" charset="0"/>
              </a:rPr>
              <a:t>Azure Data Lake Store </a:t>
            </a:r>
            <a:r>
              <a:rPr lang="en-US">
                <a:solidFill>
                  <a:schemeClr val="accent5"/>
                </a:solidFill>
                <a:latin typeface="Segoe UI Semilight" panose="020B0402040204020203" pitchFamily="34" charset="0"/>
                <a:cs typeface="Segoe UI Semilight" panose="020B0402040204020203" pitchFamily="34" charset="0"/>
              </a:rPr>
              <a:t>(in AVRO format).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stored for 24 hours by default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84 GB storage included per Throughput Unit (TU)</a:t>
            </a:r>
          </a:p>
        </p:txBody>
      </p:sp>
      <p:pic>
        <p:nvPicPr>
          <p:cNvPr id="3" name="Picture 2">
            <a:extLst>
              <a:ext uri="{FF2B5EF4-FFF2-40B4-BE49-F238E27FC236}">
                <a16:creationId xmlns:a16="http://schemas.microsoft.com/office/drawing/2014/main" id="{6F541C09-D032-49B1-B148-F328CD647E14}"/>
              </a:ext>
            </a:extLst>
          </p:cNvPr>
          <p:cNvPicPr>
            <a:picLocks noChangeAspect="1"/>
          </p:cNvPicPr>
          <p:nvPr/>
        </p:nvPicPr>
        <p:blipFill>
          <a:blip r:embed="rId4"/>
          <a:stretch>
            <a:fillRect/>
          </a:stretch>
        </p:blipFill>
        <p:spPr>
          <a:xfrm>
            <a:off x="6777728" y="609591"/>
            <a:ext cx="4042956" cy="6113452"/>
          </a:xfrm>
          <a:prstGeom prst="rect">
            <a:avLst/>
          </a:prstGeom>
        </p:spPr>
      </p:pic>
    </p:spTree>
    <p:extLst>
      <p:ext uri="{BB962C8B-B14F-4D97-AF65-F5344CB8AC3E}">
        <p14:creationId xmlns:p14="http://schemas.microsoft.com/office/powerpoint/2010/main" val="41370666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EVENT HUBs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Event Hubs can be a good option</a:t>
            </a:r>
          </a:p>
        </p:txBody>
      </p:sp>
      <p:graphicFrame>
        <p:nvGraphicFramePr>
          <p:cNvPr id="5" name="Table 4">
            <a:extLst>
              <a:ext uri="{FF2B5EF4-FFF2-40B4-BE49-F238E27FC236}">
                <a16:creationId xmlns:a16="http://schemas.microsoft.com/office/drawing/2014/main" id="{C2AD6BFF-C1BD-4DD5-A42B-4620CA4BFF64}"/>
              </a:ext>
            </a:extLst>
          </p:cNvPr>
          <p:cNvGraphicFramePr>
            <a:graphicFrameLocks noGrp="1"/>
          </p:cNvGraphicFramePr>
          <p:nvPr>
            <p:extLst/>
          </p:nvPr>
        </p:nvGraphicFramePr>
        <p:xfrm>
          <a:off x="555999" y="1576168"/>
          <a:ext cx="10873150" cy="4553644"/>
        </p:xfrm>
        <a:graphic>
          <a:graphicData uri="http://schemas.openxmlformats.org/drawingml/2006/table">
            <a:tbl>
              <a:tblPr firstRow="1" bandRow="1">
                <a:tableStyleId>{5C22544A-7EE6-4342-B048-85BDC9FD1C3A}</a:tableStyleId>
              </a:tblPr>
              <a:tblGrid>
                <a:gridCol w="4174401">
                  <a:extLst>
                    <a:ext uri="{9D8B030D-6E8A-4147-A177-3AD203B41FA5}">
                      <a16:colId xmlns:a16="http://schemas.microsoft.com/office/drawing/2014/main" val="3272501966"/>
                    </a:ext>
                  </a:extLst>
                </a:gridCol>
                <a:gridCol w="6698749">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822960">
                <a:tc>
                  <a:txBody>
                    <a:bodyPr/>
                    <a:lstStyle/>
                    <a:p>
                      <a:r>
                        <a:rPr lang="en-US" sz="1600">
                          <a:latin typeface="Segoe UI Semilight" panose="020B0402040204020203" pitchFamily="34" charset="0"/>
                          <a:cs typeface="Segoe UI Semilight" panose="020B0402040204020203" pitchFamily="34" charset="0"/>
                        </a:rPr>
                        <a:t>To automatically scale capacity</a:t>
                      </a:r>
                    </a:p>
                  </a:txBody>
                  <a:tcPr anchor="ctr"/>
                </a:tc>
                <a:tc>
                  <a:txBody>
                    <a:bodyPr/>
                    <a:lstStyle/>
                    <a:p>
                      <a:r>
                        <a:rPr lang="en-US" sz="1600" i="1">
                          <a:latin typeface="Segoe UI Semilight" panose="020B0402040204020203" pitchFamily="34" charset="0"/>
                          <a:cs typeface="Segoe UI Semilight" panose="020B0402040204020203" pitchFamily="34" charset="0"/>
                        </a:rPr>
                        <a:t>Auto-inflate</a:t>
                      </a:r>
                      <a:r>
                        <a:rPr lang="en-US" sz="1600">
                          <a:latin typeface="Segoe UI Semilight" panose="020B0402040204020203" pitchFamily="34" charset="0"/>
                          <a:cs typeface="Segoe UI Semilight" panose="020B0402040204020203" pitchFamily="34" charset="0"/>
                        </a:rPr>
                        <a:t> enables you to start small with the minimum required throughput units. It then scales automatically to the maximum limit of throughput units, depending on the increase in traffic.</a:t>
                      </a:r>
                    </a:p>
                  </a:txBody>
                  <a:tcPr anchor="ctr"/>
                </a:tc>
                <a:extLst>
                  <a:ext uri="{0D108BD9-81ED-4DB2-BD59-A6C34878D82A}">
                    <a16:rowId xmlns:a16="http://schemas.microsoft.com/office/drawing/2014/main" val="3902005760"/>
                  </a:ext>
                </a:extLst>
              </a:tr>
              <a:tr h="822960">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is a serverless service. Note: Your ability to fine tune the performance is limited.</a:t>
                      </a:r>
                    </a:p>
                  </a:txBody>
                  <a:tcPr anchor="ctr"/>
                </a:tc>
                <a:extLst>
                  <a:ext uri="{0D108BD9-81ED-4DB2-BD59-A6C34878D82A}">
                    <a16:rowId xmlns:a16="http://schemas.microsoft.com/office/drawing/2014/main" val="1212888764"/>
                  </a:ext>
                </a:extLst>
              </a:tr>
              <a:tr h="822960">
                <a:tc>
                  <a:txBody>
                    <a:bodyPr/>
                    <a:lstStyle/>
                    <a:p>
                      <a:r>
                        <a:rPr lang="en-US" sz="1600">
                          <a:latin typeface="Segoe UI Semilight" panose="020B0402040204020203" pitchFamily="34" charset="0"/>
                          <a:cs typeface="Segoe UI Semilight" panose="020B0402040204020203" pitchFamily="34" charset="0"/>
                        </a:rPr>
                        <a:t>To integrate easily with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You can configure Azure Events Hubs as a streaming data input to Azure Stream Analytics via the Azure Portal without any coding.</a:t>
                      </a:r>
                    </a:p>
                  </a:txBody>
                  <a:tcPr anchor="ctr"/>
                </a:tc>
                <a:extLst>
                  <a:ext uri="{0D108BD9-81ED-4DB2-BD59-A6C34878D82A}">
                    <a16:rowId xmlns:a16="http://schemas.microsoft.com/office/drawing/2014/main" val="3622420946"/>
                  </a:ext>
                </a:extLst>
              </a:tr>
              <a:tr h="822960">
                <a:tc>
                  <a:txBody>
                    <a:bodyPr/>
                    <a:lstStyle/>
                    <a:p>
                      <a:r>
                        <a:rPr lang="en-US" sz="1600">
                          <a:latin typeface="Segoe UI Semilight" panose="020B0402040204020203" pitchFamily="34" charset="0"/>
                          <a:cs typeface="Segoe UI Semilight" panose="020B0402040204020203" pitchFamily="34" charset="0"/>
                        </a:rPr>
                        <a:t>A low-latency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latency can be &lt; 50ms </a:t>
                      </a:r>
                      <a:r>
                        <a:rPr lang="en-US" sz="1600" err="1">
                          <a:latin typeface="Segoe UI Semilight" panose="020B0402040204020203" pitchFamily="34" charset="0"/>
                          <a:cs typeface="Segoe UI Semilight" panose="020B0402040204020203" pitchFamily="34" charset="0"/>
                        </a:rPr>
                        <a:t>Avg</a:t>
                      </a:r>
                      <a:r>
                        <a:rPr lang="en-US" sz="1600">
                          <a:latin typeface="Segoe UI Semilight" panose="020B0402040204020203" pitchFamily="34" charset="0"/>
                          <a:cs typeface="Segoe UI Semilight" panose="020B0402040204020203" pitchFamily="34" charset="0"/>
                        </a:rPr>
                        <a:t>, with 99th % &lt; 100ms*. </a:t>
                      </a:r>
                    </a:p>
                  </a:txBody>
                  <a:tcPr anchor="ctr"/>
                </a:tc>
                <a:extLst>
                  <a:ext uri="{0D108BD9-81ED-4DB2-BD59-A6C34878D82A}">
                    <a16:rowId xmlns:a16="http://schemas.microsoft.com/office/drawing/2014/main" val="3784778137"/>
                  </a:ext>
                </a:extLst>
              </a:tr>
              <a:tr h="822960">
                <a:tc>
                  <a:txBody>
                    <a:bodyPr/>
                    <a:lstStyle/>
                    <a:p>
                      <a:r>
                        <a:rPr lang="en-US" sz="1600">
                          <a:latin typeface="Segoe UI Semilight" panose="020B0402040204020203" pitchFamily="34" charset="0"/>
                          <a:cs typeface="Segoe UI Semilight" panose="020B0402040204020203" pitchFamily="34" charset="0"/>
                        </a:rPr>
                        <a:t>To store ingested data in Azure Blob Storage or Azure Data Lake Store</a:t>
                      </a:r>
                    </a:p>
                  </a:txBody>
                  <a:tcPr anchor="ctr"/>
                </a:tc>
                <a:tc>
                  <a:txBody>
                    <a:bodyPr/>
                    <a:lstStyle/>
                    <a:p>
                      <a:r>
                        <a:rPr lang="en-US" sz="1600" dirty="0">
                          <a:latin typeface="Segoe UI Semilight" panose="020B0402040204020203" pitchFamily="34" charset="0"/>
                          <a:cs typeface="Segoe UI Semilight" panose="020B0402040204020203" pitchFamily="34" charset="0"/>
                        </a:rPr>
                        <a:t>Azure Events Hubs has built in integration with these two Azure storage services.</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0733215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1B389-DFCD-4C52-A03A-56A6DDEC6B12}"/>
              </a:ext>
            </a:extLst>
          </p:cNvPr>
          <p:cNvSpPr>
            <a:spLocks noGrp="1"/>
          </p:cNvSpPr>
          <p:nvPr>
            <p:ph type="title"/>
          </p:nvPr>
        </p:nvSpPr>
        <p:spPr>
          <a:xfrm>
            <a:off x="268080" y="3332917"/>
            <a:ext cx="11655840" cy="899665"/>
          </a:xfrm>
        </p:spPr>
        <p:txBody>
          <a:bodyPr/>
          <a:lstStyle/>
          <a:p>
            <a:r>
              <a:rPr lang="en-US"/>
              <a:t>IoT Hub</a:t>
            </a:r>
          </a:p>
        </p:txBody>
      </p:sp>
    </p:spTree>
    <p:extLst>
      <p:ext uri="{BB962C8B-B14F-4D97-AF65-F5344CB8AC3E}">
        <p14:creationId xmlns:p14="http://schemas.microsoft.com/office/powerpoint/2010/main" val="34942489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6CF1-E97A-4D35-830B-DF0202BB20E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a:t>
            </a:r>
          </a:p>
        </p:txBody>
      </p:sp>
      <p:sp>
        <p:nvSpPr>
          <p:cNvPr id="3" name="Text Placeholder 2">
            <a:extLst>
              <a:ext uri="{FF2B5EF4-FFF2-40B4-BE49-F238E27FC236}">
                <a16:creationId xmlns:a16="http://schemas.microsoft.com/office/drawing/2014/main" id="{A8C142DF-A28A-4CE7-8196-510F70A77A58}"/>
              </a:ext>
            </a:extLst>
          </p:cNvPr>
          <p:cNvSpPr>
            <a:spLocks noGrp="1"/>
          </p:cNvSpPr>
          <p:nvPr>
            <p:ph type="body" sz="quarter" idx="11"/>
          </p:nvPr>
        </p:nvSpPr>
        <p:spPr>
          <a:xfrm>
            <a:off x="266920" y="1050676"/>
            <a:ext cx="11655078" cy="276999"/>
          </a:xfrm>
        </p:spPr>
        <p:txBody>
          <a:bodyPr vert="horz" wrap="square" lIns="146304" tIns="0" rIns="91440" bIns="0" rtlCol="0" anchor="ctr">
            <a:spAutoFit/>
          </a:bodyPr>
          <a:lstStyle/>
          <a:p>
            <a:pPr algn="ctr" defTabSz="914016"/>
            <a:r>
              <a:rPr lang="en-US" sz="2000">
                <a:solidFill>
                  <a:schemeClr val="accent2">
                    <a:lumMod val="50000"/>
                    <a:lumOff val="50000"/>
                  </a:schemeClr>
                </a:solidFill>
              </a:rPr>
              <a:t>A fully managed service to connect, monitor and manage billions of IoT assets</a:t>
            </a:r>
          </a:p>
        </p:txBody>
      </p:sp>
      <p:sp>
        <p:nvSpPr>
          <p:cNvPr id="7" name="Text Placeholder 7">
            <a:extLst>
              <a:ext uri="{FF2B5EF4-FFF2-40B4-BE49-F238E27FC236}">
                <a16:creationId xmlns:a16="http://schemas.microsoft.com/office/drawing/2014/main" id="{CAC057A3-F688-4B70-9412-473BE379DDEE}"/>
              </a:ext>
            </a:extLst>
          </p:cNvPr>
          <p:cNvSpPr txBox="1">
            <a:spLocks/>
          </p:cNvSpPr>
          <p:nvPr/>
        </p:nvSpPr>
        <p:spPr>
          <a:xfrm>
            <a:off x="0" y="1806343"/>
            <a:ext cx="6246148" cy="424122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anose="020B0604020202020204" pitchFamily="34" charset="0"/>
              <a:buNone/>
              <a:tabLst/>
              <a:defRPr sz="2745" kern="1200" spc="0" baseline="0">
                <a:solidFill>
                  <a:schemeClr val="tx2"/>
                </a:solidFill>
                <a:latin typeface="+mn-lt"/>
                <a:ea typeface="+mn-ea"/>
                <a:cs typeface="Segoe UI Semilight" panose="020B0402040204020203" pitchFamily="34" charset="0"/>
              </a:defRPr>
            </a:lvl1pPr>
            <a:lvl2pPr marL="33614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60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8433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00843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pPr marL="298261" lvl="1">
              <a:lnSpc>
                <a:spcPts val="2255"/>
              </a:lnSpc>
              <a:spcBef>
                <a:spcPts val="0"/>
              </a:spcBef>
              <a:spcAft>
                <a:spcPts val="600"/>
              </a:spcAft>
              <a:buClr>
                <a:schemeClr val="accent1"/>
              </a:buClr>
            </a:pPr>
            <a:endParaRPr lang="en-US" sz="2000">
              <a:solidFill>
                <a:schemeClr val="accent5"/>
              </a:solidFill>
              <a:latin typeface="Segoe UI Semilight" panose="020B0402040204020203" pitchFamily="34" charset="0"/>
            </a:endParaRPr>
          </a:p>
        </p:txBody>
      </p:sp>
      <p:pic>
        <p:nvPicPr>
          <p:cNvPr id="9" name="Picture 8">
            <a:extLst>
              <a:ext uri="{FF2B5EF4-FFF2-40B4-BE49-F238E27FC236}">
                <a16:creationId xmlns:a16="http://schemas.microsoft.com/office/drawing/2014/main" id="{EE2B41F9-367D-4004-8500-EF24BE03E2CB}"/>
              </a:ext>
            </a:extLst>
          </p:cNvPr>
          <p:cNvPicPr>
            <a:picLocks noChangeAspect="1"/>
          </p:cNvPicPr>
          <p:nvPr/>
        </p:nvPicPr>
        <p:blipFill>
          <a:blip r:embed="rId4"/>
          <a:stretch>
            <a:fillRect/>
          </a:stretch>
        </p:blipFill>
        <p:spPr>
          <a:xfrm>
            <a:off x="6929155" y="1806343"/>
            <a:ext cx="4478239" cy="4214490"/>
          </a:xfrm>
          <a:prstGeom prst="rect">
            <a:avLst/>
          </a:prstGeom>
        </p:spPr>
      </p:pic>
    </p:spTree>
    <p:extLst>
      <p:ext uri="{BB962C8B-B14F-4D97-AF65-F5344CB8AC3E}">
        <p14:creationId xmlns:p14="http://schemas.microsoft.com/office/powerpoint/2010/main" val="27987851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007F-B51B-4E30-9745-CEBA764659C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Capability Overview</a:t>
            </a:r>
          </a:p>
        </p:txBody>
      </p:sp>
      <p:pic>
        <p:nvPicPr>
          <p:cNvPr id="4" name="Picture 3">
            <a:extLst>
              <a:ext uri="{FF2B5EF4-FFF2-40B4-BE49-F238E27FC236}">
                <a16:creationId xmlns:a16="http://schemas.microsoft.com/office/drawing/2014/main" id="{A3347B1E-50B6-4BF5-A8C4-866AA8A092EB}"/>
              </a:ext>
            </a:extLst>
          </p:cNvPr>
          <p:cNvPicPr>
            <a:picLocks noChangeAspect="1"/>
          </p:cNvPicPr>
          <p:nvPr/>
        </p:nvPicPr>
        <p:blipFill>
          <a:blip r:embed="rId3"/>
          <a:stretch>
            <a:fillRect/>
          </a:stretch>
        </p:blipFill>
        <p:spPr>
          <a:xfrm>
            <a:off x="712018" y="1215039"/>
            <a:ext cx="764435" cy="688713"/>
          </a:xfrm>
          <a:prstGeom prst="rect">
            <a:avLst/>
          </a:prstGeom>
        </p:spPr>
      </p:pic>
      <p:pic>
        <p:nvPicPr>
          <p:cNvPr id="32770" name="Picture 2" descr="Image result for Monitoring icon">
            <a:extLst>
              <a:ext uri="{FF2B5EF4-FFF2-40B4-BE49-F238E27FC236}">
                <a16:creationId xmlns:a16="http://schemas.microsoft.com/office/drawing/2014/main" id="{4C203C64-6789-499A-9631-9FD7133F7A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018" y="2042051"/>
            <a:ext cx="764435" cy="76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DD4CB72-16E0-462A-8E9C-9A9B2D1CA40C}"/>
              </a:ext>
            </a:extLst>
          </p:cNvPr>
          <p:cNvPicPr>
            <a:picLocks noChangeAspect="1"/>
          </p:cNvPicPr>
          <p:nvPr/>
        </p:nvPicPr>
        <p:blipFill>
          <a:blip r:embed="rId5"/>
          <a:stretch>
            <a:fillRect/>
          </a:stretch>
        </p:blipFill>
        <p:spPr>
          <a:xfrm>
            <a:off x="762630" y="2896685"/>
            <a:ext cx="663210" cy="675416"/>
          </a:xfrm>
          <a:prstGeom prst="rect">
            <a:avLst/>
          </a:prstGeom>
        </p:spPr>
      </p:pic>
      <p:pic>
        <p:nvPicPr>
          <p:cNvPr id="32772" name="Picture 4" descr="https://azurecomcdn.azureedge.net/cvt-9aee4e9557d6e989c05c2e6bfefca76dc3e3384bd81fd128e1b510b2cfd367d8/images/page/services/iot-hub/01-establish.png">
            <a:extLst>
              <a:ext uri="{FF2B5EF4-FFF2-40B4-BE49-F238E27FC236}">
                <a16:creationId xmlns:a16="http://schemas.microsoft.com/office/drawing/2014/main" id="{B5EA9813-B786-4423-B48C-376E43B430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176" y="3876679"/>
            <a:ext cx="728118" cy="58249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5125BE5-98A5-4680-84B1-12B4F377C59C}"/>
              </a:ext>
            </a:extLst>
          </p:cNvPr>
          <p:cNvCxnSpPr/>
          <p:nvPr/>
        </p:nvCxnSpPr>
        <p:spPr>
          <a:xfrm>
            <a:off x="0" y="199381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741CB-953E-4AA4-B349-0E0F10FDA087}"/>
              </a:ext>
            </a:extLst>
          </p:cNvPr>
          <p:cNvCxnSpPr/>
          <p:nvPr/>
        </p:nvCxnSpPr>
        <p:spPr>
          <a:xfrm>
            <a:off x="0" y="2840603"/>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E7BD23-3DEB-4935-A78B-574AD1199D42}"/>
              </a:ext>
            </a:extLst>
          </p:cNvPr>
          <p:cNvCxnSpPr/>
          <p:nvPr/>
        </p:nvCxnSpPr>
        <p:spPr>
          <a:xfrm>
            <a:off x="0" y="3618645"/>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81A696-79A7-454F-A270-D56714BDB34B}"/>
              </a:ext>
            </a:extLst>
          </p:cNvPr>
          <p:cNvCxnSpPr/>
          <p:nvPr/>
        </p:nvCxnSpPr>
        <p:spPr>
          <a:xfrm>
            <a:off x="0" y="4657944"/>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CA2A96-5BEC-49AF-98D9-28B338539556}"/>
              </a:ext>
            </a:extLst>
          </p:cNvPr>
          <p:cNvSpPr txBox="1"/>
          <p:nvPr/>
        </p:nvSpPr>
        <p:spPr>
          <a:xfrm>
            <a:off x="1870050" y="1120814"/>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Per device security: IoT Hub lets you set up individual identities and credentials for your connected devices. This helps maintain the confidentiality of cloud-to-device and device-to-cloud authentication. You can also selectively revoke the access rights to specific devices as needed. </a:t>
            </a:r>
          </a:p>
        </p:txBody>
      </p:sp>
      <p:sp>
        <p:nvSpPr>
          <p:cNvPr id="15" name="TextBox 14">
            <a:extLst>
              <a:ext uri="{FF2B5EF4-FFF2-40B4-BE49-F238E27FC236}">
                <a16:creationId xmlns:a16="http://schemas.microsoft.com/office/drawing/2014/main" id="{C6DABC63-A5D8-40D1-B6E0-B2B3BE17172A}"/>
              </a:ext>
            </a:extLst>
          </p:cNvPr>
          <p:cNvSpPr txBox="1"/>
          <p:nvPr/>
        </p:nvSpPr>
        <p:spPr>
          <a:xfrm>
            <a:off x="1870050" y="2082636"/>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Monitoring and Management: Administrators can remotely maintain, update, and manage IoT devices at scale from the cloud. Service personnel often do not have to travel to asset location. It also monitors device connectivity.  </a:t>
            </a:r>
          </a:p>
        </p:txBody>
      </p:sp>
      <p:sp>
        <p:nvSpPr>
          <p:cNvPr id="16" name="TextBox 15">
            <a:extLst>
              <a:ext uri="{FF2B5EF4-FFF2-40B4-BE49-F238E27FC236}">
                <a16:creationId xmlns:a16="http://schemas.microsoft.com/office/drawing/2014/main" id="{AB62A687-2B5B-476A-BEB7-C4A3122530F0}"/>
              </a:ext>
            </a:extLst>
          </p:cNvPr>
          <p:cNvSpPr txBox="1"/>
          <p:nvPr/>
        </p:nvSpPr>
        <p:spPr>
          <a:xfrm>
            <a:off x="1870050" y="2892761"/>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Provisioning: With IoT Hub Device Provisioning Service you can register and provision devices with zero-touch in a secure and scalable way. Devices can be provisioned via the Azure portal.</a:t>
            </a:r>
          </a:p>
        </p:txBody>
      </p:sp>
      <p:sp>
        <p:nvSpPr>
          <p:cNvPr id="17" name="TextBox 16">
            <a:extLst>
              <a:ext uri="{FF2B5EF4-FFF2-40B4-BE49-F238E27FC236}">
                <a16:creationId xmlns:a16="http://schemas.microsoft.com/office/drawing/2014/main" id="{49470C8B-1FF2-4FA8-B822-ED98F6741D8D}"/>
              </a:ext>
            </a:extLst>
          </p:cNvPr>
          <p:cNvSpPr txBox="1"/>
          <p:nvPr/>
        </p:nvSpPr>
        <p:spPr>
          <a:xfrm>
            <a:off x="1870050" y="3632395"/>
            <a:ext cx="10055029" cy="1071062"/>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Bi-directional Communication: IoT Hub lets you establish bi-directional communication between Azure and IoT devices. Use device-to-cloud telemetry data to understand the state of your devices and assets. In cloud-to-device messages, reliably send commands and notifications to your connected devices—and track message delivery with acknowledgement receipts. Device messages are sent in a durable way to accommodate intermittently connected devices.</a:t>
            </a:r>
          </a:p>
        </p:txBody>
      </p:sp>
      <p:grpSp>
        <p:nvGrpSpPr>
          <p:cNvPr id="9" name="Group 8">
            <a:extLst>
              <a:ext uri="{FF2B5EF4-FFF2-40B4-BE49-F238E27FC236}">
                <a16:creationId xmlns:a16="http://schemas.microsoft.com/office/drawing/2014/main" id="{276A3E89-8816-4515-A80D-1AFFD9A18E65}"/>
              </a:ext>
            </a:extLst>
          </p:cNvPr>
          <p:cNvGrpSpPr/>
          <p:nvPr/>
        </p:nvGrpSpPr>
        <p:grpSpPr>
          <a:xfrm>
            <a:off x="729572" y="4789039"/>
            <a:ext cx="729326" cy="559975"/>
            <a:chOff x="739322" y="5014657"/>
            <a:chExt cx="729326" cy="559975"/>
          </a:xfrm>
        </p:grpSpPr>
        <p:pic>
          <p:nvPicPr>
            <p:cNvPr id="32774" name="Picture 6" descr="https://image.flaticon.com/icons/png/512/136/136525.png">
              <a:extLst>
                <a:ext uri="{FF2B5EF4-FFF2-40B4-BE49-F238E27FC236}">
                  <a16:creationId xmlns:a16="http://schemas.microsoft.com/office/drawing/2014/main" id="{DECF6021-24B2-4B6A-B67E-790F7C00EB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322" y="5014657"/>
              <a:ext cx="426262" cy="4262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image.flaticon.com/icons/png/512/136/136525.png">
              <a:extLst>
                <a:ext uri="{FF2B5EF4-FFF2-40B4-BE49-F238E27FC236}">
                  <a16:creationId xmlns:a16="http://schemas.microsoft.com/office/drawing/2014/main" id="{90050E5A-F177-4485-A8C4-9627448B60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386" y="5148370"/>
              <a:ext cx="426262" cy="42626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0403ADB6-AFF8-4322-8B37-227AAB62602B}"/>
              </a:ext>
            </a:extLst>
          </p:cNvPr>
          <p:cNvSpPr txBox="1"/>
          <p:nvPr/>
        </p:nvSpPr>
        <p:spPr>
          <a:xfrm>
            <a:off x="1870050" y="4630445"/>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Twins: Using </a:t>
            </a:r>
            <a:r>
              <a:rPr lang="en-US" sz="1400">
                <a:gradFill>
                  <a:gsLst>
                    <a:gs pos="2917">
                      <a:schemeClr val="tx1"/>
                    </a:gs>
                    <a:gs pos="30000">
                      <a:schemeClr val="tx1"/>
                    </a:gs>
                  </a:gsLst>
                  <a:lin ang="5400000" scaled="0"/>
                </a:gradFill>
                <a:hlinkClick r:id="rId8"/>
              </a:rPr>
              <a:t>Device twins</a:t>
            </a:r>
            <a:r>
              <a:rPr lang="en-US" sz="1400">
                <a:gradFill>
                  <a:gsLst>
                    <a:gs pos="2917">
                      <a:schemeClr val="tx1"/>
                    </a:gs>
                    <a:gs pos="30000">
                      <a:schemeClr val="tx1"/>
                    </a:gs>
                  </a:gsLst>
                  <a:lin ang="5400000" scaled="0"/>
                </a:gradFill>
              </a:rPr>
              <a:t>, you can store, synchronize, and query device metadata and state information. Device twins are JSON documents that store device state information like metadata, configurations, and conditions. IoT Hub maintains a device twin for each device that you connect to IoT Hub.</a:t>
            </a:r>
          </a:p>
        </p:txBody>
      </p:sp>
      <p:cxnSp>
        <p:nvCxnSpPr>
          <p:cNvPr id="22" name="Straight Connector 21">
            <a:extLst>
              <a:ext uri="{FF2B5EF4-FFF2-40B4-BE49-F238E27FC236}">
                <a16:creationId xmlns:a16="http://schemas.microsoft.com/office/drawing/2014/main" id="{678C7DC6-1B17-48E8-91E0-0B30A772D369}"/>
              </a:ext>
            </a:extLst>
          </p:cNvPr>
          <p:cNvCxnSpPr/>
          <p:nvPr/>
        </p:nvCxnSpPr>
        <p:spPr>
          <a:xfrm>
            <a:off x="0" y="552594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776" name="Picture 8" descr="Image result for Routing icon">
            <a:extLst>
              <a:ext uri="{FF2B5EF4-FFF2-40B4-BE49-F238E27FC236}">
                <a16:creationId xmlns:a16="http://schemas.microsoft.com/office/drawing/2014/main" id="{68CB99C1-B198-4E77-940C-F4557DF1E53B}"/>
              </a:ext>
            </a:extLst>
          </p:cNvPr>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062" y="5475210"/>
            <a:ext cx="864347" cy="86434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7B2D298-CC6B-4411-B43E-071D8630D8AE}"/>
              </a:ext>
            </a:extLst>
          </p:cNvPr>
          <p:cNvSpPr txBox="1"/>
          <p:nvPr/>
        </p:nvSpPr>
        <p:spPr>
          <a:xfrm>
            <a:off x="1870050" y="5468802"/>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Route Messages: IoT Hub enables you to define message routes based on routing rules to control where your hub sends device-to-cloud messages. Routing rules do not require you to write any code, and can take the place of custom post-ingestion message dispatchers  </a:t>
            </a:r>
          </a:p>
        </p:txBody>
      </p:sp>
    </p:spTree>
    <p:extLst>
      <p:ext uri="{BB962C8B-B14F-4D97-AF65-F5344CB8AC3E}">
        <p14:creationId xmlns:p14="http://schemas.microsoft.com/office/powerpoint/2010/main" val="6612130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Connecting to Devices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945002"/>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can connect to device with different capabilities </a:t>
            </a:r>
          </a:p>
        </p:txBody>
      </p:sp>
      <p:pic>
        <p:nvPicPr>
          <p:cNvPr id="5" name="Picture 4">
            <a:extLst>
              <a:ext uri="{FF2B5EF4-FFF2-40B4-BE49-F238E27FC236}">
                <a16:creationId xmlns:a16="http://schemas.microsoft.com/office/drawing/2014/main" id="{799E05E7-7F07-43F6-B86D-7A1227079AAA}"/>
              </a:ext>
            </a:extLst>
          </p:cNvPr>
          <p:cNvPicPr>
            <a:picLocks noChangeAspect="1"/>
          </p:cNvPicPr>
          <p:nvPr/>
        </p:nvPicPr>
        <p:blipFill>
          <a:blip r:embed="rId3"/>
          <a:stretch>
            <a:fillRect/>
          </a:stretch>
        </p:blipFill>
        <p:spPr>
          <a:xfrm>
            <a:off x="6930864" y="2059996"/>
            <a:ext cx="4548876" cy="3311711"/>
          </a:xfrm>
          <a:prstGeom prst="rect">
            <a:avLst/>
          </a:prstGeom>
          <a:ln>
            <a:solidFill>
              <a:schemeClr val="accent2">
                <a:lumMod val="25000"/>
                <a:lumOff val="75000"/>
              </a:schemeClr>
            </a:solidFill>
          </a:ln>
        </p:spPr>
      </p:pic>
      <p:sp>
        <p:nvSpPr>
          <p:cNvPr id="6" name="TextBox 5">
            <a:extLst>
              <a:ext uri="{FF2B5EF4-FFF2-40B4-BE49-F238E27FC236}">
                <a16:creationId xmlns:a16="http://schemas.microsoft.com/office/drawing/2014/main" id="{6D8A463B-A13E-4380-86A4-3FB55683D9FA}"/>
              </a:ext>
            </a:extLst>
          </p:cNvPr>
          <p:cNvSpPr txBox="1"/>
          <p:nvPr/>
        </p:nvSpPr>
        <p:spPr>
          <a:xfrm>
            <a:off x="0" y="1908484"/>
            <a:ext cx="5960789" cy="4065728"/>
          </a:xfrm>
          <a:prstGeom prst="rect">
            <a:avLst/>
          </a:prstGeom>
          <a:noFill/>
        </p:spPr>
        <p:txBody>
          <a:bodyPr wrap="square" lIns="182880" tIns="146304" rIns="182880" bIns="146304" rtlCol="0">
            <a:spAutoFit/>
          </a:bodyPr>
          <a:lstStyle/>
          <a:p>
            <a:pPr marL="641161" lvl="1" indent="-342900" defTabSz="914192">
              <a:lnSpc>
                <a:spcPts val="2255"/>
              </a:lnSpc>
              <a:spcAft>
                <a:spcPts val="600"/>
              </a:spcAft>
              <a:buClr>
                <a:schemeClr val="accent1"/>
              </a:buClr>
              <a:buSzPct val="90000"/>
              <a:buFont typeface="Wingdings" panose="05000000000000000000" pitchFamily="2" charset="2"/>
              <a:buChar char="§"/>
            </a:pPr>
            <a:r>
              <a:rPr lang="en-US" dirty="0">
                <a:solidFill>
                  <a:schemeClr val="accent5"/>
                </a:solidFill>
                <a:latin typeface="Segoe UI Semilight" panose="020B0402040204020203" pitchFamily="34" charset="0"/>
                <a:cs typeface="Segoe UI Semilight" panose="020B0402040204020203" pitchFamily="34" charset="0"/>
              </a:rPr>
              <a:t>Support devices that are constrained in communication protocols, network resources and power resources. </a:t>
            </a:r>
          </a:p>
          <a:p>
            <a:pPr marL="641161" lvl="1" indent="-342900" defTabSz="914192">
              <a:lnSpc>
                <a:spcPts val="2255"/>
              </a:lnSpc>
              <a:buClr>
                <a:schemeClr val="accent1"/>
              </a:buClr>
              <a:buSzPct val="90000"/>
              <a:buFont typeface="Wingdings" panose="05000000000000000000" pitchFamily="2" charset="2"/>
              <a:buChar char="§"/>
            </a:pPr>
            <a:r>
              <a:rPr lang="en-US" dirty="0">
                <a:solidFill>
                  <a:schemeClr val="accent5"/>
                </a:solidFill>
                <a:latin typeface="Segoe UI Semilight" panose="020B0402040204020203" pitchFamily="34" charset="0"/>
                <a:cs typeface="Segoe UI Semilight" panose="020B0402040204020203" pitchFamily="34" charset="0"/>
              </a:rPr>
              <a:t>Device Connectivity:</a:t>
            </a:r>
          </a:p>
          <a:p>
            <a:pPr marL="1098361" lvl="2" indent="-342900" defTabSz="914192">
              <a:lnSpc>
                <a:spcPts val="2255"/>
              </a:lnSpc>
              <a:buClr>
                <a:schemeClr val="accent1"/>
              </a:buClr>
              <a:buSzPct val="90000"/>
              <a:buFont typeface="Wingdings" panose="05000000000000000000" pitchFamily="2" charset="2"/>
              <a:buChar char="§"/>
            </a:pPr>
            <a:r>
              <a:rPr lang="en-US" sz="1600" dirty="0">
                <a:solidFill>
                  <a:schemeClr val="accent5"/>
                </a:solidFill>
                <a:latin typeface="Segoe UI Semilight" panose="020B0402040204020203" pitchFamily="34" charset="0"/>
                <a:cs typeface="Segoe UI Semilight" panose="020B0402040204020203" pitchFamily="34" charset="0"/>
              </a:rPr>
              <a:t>IP-capable devices can connect directly to IoT Hub</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dirty="0">
                <a:solidFill>
                  <a:schemeClr val="accent5"/>
                </a:solidFill>
                <a:latin typeface="Segoe UI Semilight" panose="020B0402040204020203" pitchFamily="34" charset="0"/>
                <a:cs typeface="Segoe UI Semilight" panose="020B0402040204020203" pitchFamily="34" charset="0"/>
              </a:rPr>
              <a:t>Or use a Cloud Protocol gateway (for protocols other than HTTPS or AMQP)</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dirty="0">
                <a:solidFill>
                  <a:schemeClr val="accent5"/>
                </a:solidFill>
                <a:latin typeface="Segoe UI Semilight" panose="020B0402040204020203" pitchFamily="34" charset="0"/>
                <a:cs typeface="Segoe UI Semilight" panose="020B0402040204020203" pitchFamily="34" charset="0"/>
              </a:rPr>
              <a:t>Non IP-capable devices (Personal Area Network (PAN)) can connect via Field gateways that provide the necessary protocol translation </a:t>
            </a:r>
          </a:p>
          <a:p>
            <a:pPr marL="641161" lvl="1" indent="-342900" defTabSz="914192">
              <a:lnSpc>
                <a:spcPts val="2255"/>
              </a:lnSpc>
              <a:spcAft>
                <a:spcPts val="600"/>
              </a:spcAft>
              <a:buClr>
                <a:schemeClr val="accent1"/>
              </a:buClr>
              <a:buSzPct val="90000"/>
              <a:buFont typeface="Wingdings" panose="05000000000000000000" pitchFamily="2" charset="2"/>
              <a:buChar char="§"/>
            </a:pPr>
            <a:r>
              <a:rPr lang="en-US" dirty="0">
                <a:solidFill>
                  <a:schemeClr val="accent5"/>
                </a:solidFill>
                <a:latin typeface="Segoe UI Semilight" panose="020B0402040204020203" pitchFamily="34" charset="0"/>
                <a:cs typeface="Segoe UI Semilight" panose="020B0402040204020203" pitchFamily="34" charset="0"/>
              </a:rPr>
              <a:t>Devices can be intermittently or continuously connected.</a:t>
            </a:r>
          </a:p>
        </p:txBody>
      </p:sp>
      <p:sp>
        <p:nvSpPr>
          <p:cNvPr id="7" name="Rectangle 6">
            <a:extLst>
              <a:ext uri="{FF2B5EF4-FFF2-40B4-BE49-F238E27FC236}">
                <a16:creationId xmlns:a16="http://schemas.microsoft.com/office/drawing/2014/main" id="{1C47F5C6-2972-4E63-9794-01B22D49A475}"/>
              </a:ext>
            </a:extLst>
          </p:cNvPr>
          <p:cNvSpPr/>
          <p:nvPr/>
        </p:nvSpPr>
        <p:spPr>
          <a:xfrm>
            <a:off x="6930864" y="5371707"/>
            <a:ext cx="4585076" cy="276999"/>
          </a:xfrm>
          <a:prstGeom prst="rect">
            <a:avLst/>
          </a:prstGeom>
        </p:spPr>
        <p:txBody>
          <a:bodyPr wrap="square">
            <a:spAutoFit/>
          </a:bodyPr>
          <a:lstStyle/>
          <a:p>
            <a:r>
              <a:rPr lang="en-US" sz="1200"/>
              <a:t>Note that all ‘gateways’ are conceptual, not a Microsoft product.</a:t>
            </a:r>
          </a:p>
        </p:txBody>
      </p:sp>
    </p:spTree>
    <p:extLst>
      <p:ext uri="{BB962C8B-B14F-4D97-AF65-F5344CB8AC3E}">
        <p14:creationId xmlns:p14="http://schemas.microsoft.com/office/powerpoint/2010/main" val="252765045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ENDPOINTS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exposes several endpoints for different purposes </a:t>
            </a:r>
          </a:p>
        </p:txBody>
      </p:sp>
      <p:pic>
        <p:nvPicPr>
          <p:cNvPr id="8" name="Picture 7">
            <a:extLst>
              <a:ext uri="{FF2B5EF4-FFF2-40B4-BE49-F238E27FC236}">
                <a16:creationId xmlns:a16="http://schemas.microsoft.com/office/drawing/2014/main" id="{428C1C3E-D560-443D-8F9C-CC71390FE27B}"/>
              </a:ext>
            </a:extLst>
          </p:cNvPr>
          <p:cNvPicPr>
            <a:picLocks noChangeAspect="1"/>
          </p:cNvPicPr>
          <p:nvPr/>
        </p:nvPicPr>
        <p:blipFill>
          <a:blip r:embed="rId3"/>
          <a:stretch>
            <a:fillRect/>
          </a:stretch>
        </p:blipFill>
        <p:spPr>
          <a:xfrm>
            <a:off x="1739331" y="2099118"/>
            <a:ext cx="8711784" cy="3353373"/>
          </a:xfrm>
          <a:prstGeom prst="rect">
            <a:avLst/>
          </a:prstGeom>
          <a:ln>
            <a:solidFill>
              <a:schemeClr val="bg2">
                <a:lumMod val="75000"/>
              </a:schemeClr>
            </a:solidFill>
          </a:ln>
        </p:spPr>
      </p:pic>
      <p:sp>
        <p:nvSpPr>
          <p:cNvPr id="9" name="TextBox 8">
            <a:extLst>
              <a:ext uri="{FF2B5EF4-FFF2-40B4-BE49-F238E27FC236}">
                <a16:creationId xmlns:a16="http://schemas.microsoft.com/office/drawing/2014/main" id="{BE65131F-D072-4225-840D-9A177EB3EE87}"/>
              </a:ext>
            </a:extLst>
          </p:cNvPr>
          <p:cNvSpPr txBox="1"/>
          <p:nvPr/>
        </p:nvSpPr>
        <p:spPr>
          <a:xfrm>
            <a:off x="780703" y="5439208"/>
            <a:ext cx="11344060" cy="517065"/>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 Full list of all the IoT Hub endpoints: </a:t>
            </a:r>
            <a:r>
              <a:rPr lang="en-US" sz="1600">
                <a:gradFill>
                  <a:gsLst>
                    <a:gs pos="2917">
                      <a:schemeClr val="tx1"/>
                    </a:gs>
                    <a:gs pos="30000">
                      <a:schemeClr val="tx1"/>
                    </a:gs>
                  </a:gsLst>
                  <a:lin ang="5400000" scaled="0"/>
                </a:gradFill>
                <a:hlinkClick r:id="rId4"/>
              </a:rPr>
              <a:t>https://docs.microsoft.com/en-us/azure/iot-hub/iot-hub-devguide-endpoints</a:t>
            </a:r>
            <a:r>
              <a:rPr lang="en-US" sz="1600">
                <a:gradFill>
                  <a:gsLst>
                    <a:gs pos="2917">
                      <a:schemeClr val="tx1"/>
                    </a:gs>
                    <a:gs pos="30000">
                      <a:schemeClr val="tx1"/>
                    </a:gs>
                  </a:gsLst>
                  <a:lin ang="5400000" scaled="0"/>
                </a:gradFill>
              </a:rPr>
              <a:t>  </a:t>
            </a:r>
          </a:p>
        </p:txBody>
      </p:sp>
      <p:sp>
        <p:nvSpPr>
          <p:cNvPr id="10" name="TextBox 9">
            <a:extLst>
              <a:ext uri="{FF2B5EF4-FFF2-40B4-BE49-F238E27FC236}">
                <a16:creationId xmlns:a16="http://schemas.microsoft.com/office/drawing/2014/main" id="{E2A913B9-2EF1-459F-A5D3-5E5FFCE0D90E}"/>
              </a:ext>
            </a:extLst>
          </p:cNvPr>
          <p:cNvSpPr txBox="1"/>
          <p:nvPr/>
        </p:nvSpPr>
        <p:spPr>
          <a:xfrm>
            <a:off x="4429350" y="1668775"/>
            <a:ext cx="310431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Some Important endpoints </a:t>
            </a:r>
          </a:p>
        </p:txBody>
      </p:sp>
    </p:spTree>
    <p:extLst>
      <p:ext uri="{BB962C8B-B14F-4D97-AF65-F5344CB8AC3E}">
        <p14:creationId xmlns:p14="http://schemas.microsoft.com/office/powerpoint/2010/main" val="320264368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SDKS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Three categories of SDKs for working with IoT Hubs: Device, Service and Azure IoT Edge </a:t>
            </a:r>
          </a:p>
        </p:txBody>
      </p:sp>
      <p:sp>
        <p:nvSpPr>
          <p:cNvPr id="6" name="TextBox 5">
            <a:extLst>
              <a:ext uri="{FF2B5EF4-FFF2-40B4-BE49-F238E27FC236}">
                <a16:creationId xmlns:a16="http://schemas.microsoft.com/office/drawing/2014/main" id="{C5010A41-43EB-408E-A396-47B367A71294}"/>
              </a:ext>
            </a:extLst>
          </p:cNvPr>
          <p:cNvSpPr txBox="1"/>
          <p:nvPr/>
        </p:nvSpPr>
        <p:spPr>
          <a:xfrm>
            <a:off x="556888" y="2075885"/>
            <a:ext cx="1874552"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Device SDK</a:t>
            </a:r>
          </a:p>
        </p:txBody>
      </p:sp>
      <p:sp>
        <p:nvSpPr>
          <p:cNvPr id="15" name="TextBox 14">
            <a:extLst>
              <a:ext uri="{FF2B5EF4-FFF2-40B4-BE49-F238E27FC236}">
                <a16:creationId xmlns:a16="http://schemas.microsoft.com/office/drawing/2014/main" id="{A4601015-DD26-4B35-9FB9-AE85EAAFD23E}"/>
              </a:ext>
            </a:extLst>
          </p:cNvPr>
          <p:cNvSpPr txBox="1"/>
          <p:nvPr/>
        </p:nvSpPr>
        <p:spPr>
          <a:xfrm>
            <a:off x="3410357" y="1909686"/>
            <a:ext cx="4991123" cy="960263"/>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Enable you to build apps that run on your IoT devices. These apps send telemetry to your IoT hub, and optionally receive messages from your IoT hub.</a:t>
            </a:r>
          </a:p>
        </p:txBody>
      </p:sp>
      <p:sp>
        <p:nvSpPr>
          <p:cNvPr id="7" name="TextBox 6">
            <a:extLst>
              <a:ext uri="{FF2B5EF4-FFF2-40B4-BE49-F238E27FC236}">
                <a16:creationId xmlns:a16="http://schemas.microsoft.com/office/drawing/2014/main" id="{108A578D-1CE5-422A-A7DB-8FF905696540}"/>
              </a:ext>
            </a:extLst>
          </p:cNvPr>
          <p:cNvSpPr txBox="1"/>
          <p:nvPr/>
        </p:nvSpPr>
        <p:spPr>
          <a:xfrm>
            <a:off x="8703988" y="2020485"/>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cxnSp>
        <p:nvCxnSpPr>
          <p:cNvPr id="16" name="Straight Connector 15">
            <a:extLst>
              <a:ext uri="{FF2B5EF4-FFF2-40B4-BE49-F238E27FC236}">
                <a16:creationId xmlns:a16="http://schemas.microsoft.com/office/drawing/2014/main" id="{4C0C5CA4-5F33-49CD-B808-07625FE5EE62}"/>
              </a:ext>
            </a:extLst>
          </p:cNvPr>
          <p:cNvCxnSpPr/>
          <p:nvPr/>
        </p:nvCxnSpPr>
        <p:spPr>
          <a:xfrm>
            <a:off x="0" y="3180948"/>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EBC36E-8FE1-49AC-B544-267E1DA3D125}"/>
              </a:ext>
            </a:extLst>
          </p:cNvPr>
          <p:cNvSpPr txBox="1"/>
          <p:nvPr/>
        </p:nvSpPr>
        <p:spPr>
          <a:xfrm>
            <a:off x="556888" y="3638497"/>
            <a:ext cx="1938159"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Service SDK</a:t>
            </a:r>
          </a:p>
        </p:txBody>
      </p:sp>
      <p:sp>
        <p:nvSpPr>
          <p:cNvPr id="18" name="TextBox 17">
            <a:extLst>
              <a:ext uri="{FF2B5EF4-FFF2-40B4-BE49-F238E27FC236}">
                <a16:creationId xmlns:a16="http://schemas.microsoft.com/office/drawing/2014/main" id="{55ABC33E-A106-4546-9A22-D6823C4421F0}"/>
              </a:ext>
            </a:extLst>
          </p:cNvPr>
          <p:cNvSpPr txBox="1"/>
          <p:nvPr/>
        </p:nvSpPr>
        <p:spPr>
          <a:xfrm>
            <a:off x="8703988" y="3642949"/>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sp>
        <p:nvSpPr>
          <p:cNvPr id="19" name="Rectangle 18">
            <a:extLst>
              <a:ext uri="{FF2B5EF4-FFF2-40B4-BE49-F238E27FC236}">
                <a16:creationId xmlns:a16="http://schemas.microsoft.com/office/drawing/2014/main" id="{2C0233BE-1614-46A2-AAF0-370C6DCCEE4D}"/>
              </a:ext>
            </a:extLst>
          </p:cNvPr>
          <p:cNvSpPr/>
          <p:nvPr/>
        </p:nvSpPr>
        <p:spPr>
          <a:xfrm>
            <a:off x="3410357" y="3684664"/>
            <a:ext cx="4668253" cy="535531"/>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manage your IoT hub, and optionally send messages to your IoT devices.</a:t>
            </a:r>
          </a:p>
        </p:txBody>
      </p:sp>
      <p:cxnSp>
        <p:nvCxnSpPr>
          <p:cNvPr id="20" name="Straight Connector 19">
            <a:extLst>
              <a:ext uri="{FF2B5EF4-FFF2-40B4-BE49-F238E27FC236}">
                <a16:creationId xmlns:a16="http://schemas.microsoft.com/office/drawing/2014/main" id="{29462CE5-9269-4E8F-929F-F1C732BFD4D1}"/>
              </a:ext>
            </a:extLst>
          </p:cNvPr>
          <p:cNvCxnSpPr/>
          <p:nvPr/>
        </p:nvCxnSpPr>
        <p:spPr>
          <a:xfrm>
            <a:off x="0" y="4577757"/>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24B6757-1D5D-4A83-B461-CDEFE23C44DD}"/>
              </a:ext>
            </a:extLst>
          </p:cNvPr>
          <p:cNvSpPr txBox="1"/>
          <p:nvPr/>
        </p:nvSpPr>
        <p:spPr>
          <a:xfrm>
            <a:off x="556888" y="5203069"/>
            <a:ext cx="238187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IoT Edge</a:t>
            </a:r>
          </a:p>
        </p:txBody>
      </p:sp>
      <p:sp>
        <p:nvSpPr>
          <p:cNvPr id="23" name="Rectangle 22">
            <a:extLst>
              <a:ext uri="{FF2B5EF4-FFF2-40B4-BE49-F238E27FC236}">
                <a16:creationId xmlns:a16="http://schemas.microsoft.com/office/drawing/2014/main" id="{40EE1BF1-8797-460B-8944-EF771114216D}"/>
              </a:ext>
            </a:extLst>
          </p:cNvPr>
          <p:cNvSpPr/>
          <p:nvPr/>
        </p:nvSpPr>
        <p:spPr>
          <a:xfrm>
            <a:off x="3410357" y="5138436"/>
            <a:ext cx="4668253" cy="757130"/>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build gateways for devices that don't use one of the supported protocols. Gateways can also process messages on the edge.</a:t>
            </a:r>
          </a:p>
        </p:txBody>
      </p:sp>
    </p:spTree>
    <p:extLst>
      <p:ext uri="{BB962C8B-B14F-4D97-AF65-F5344CB8AC3E}">
        <p14:creationId xmlns:p14="http://schemas.microsoft.com/office/powerpoint/2010/main" val="6519186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IoT HUB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IoT Hub can be a good option</a:t>
            </a:r>
          </a:p>
        </p:txBody>
      </p:sp>
      <p:graphicFrame>
        <p:nvGraphicFramePr>
          <p:cNvPr id="4" name="Table 3">
            <a:extLst>
              <a:ext uri="{FF2B5EF4-FFF2-40B4-BE49-F238E27FC236}">
                <a16:creationId xmlns:a16="http://schemas.microsoft.com/office/drawing/2014/main" id="{A25392C3-D080-4DE1-AE45-345BA353126E}"/>
              </a:ext>
            </a:extLst>
          </p:cNvPr>
          <p:cNvGraphicFramePr>
            <a:graphicFrameLocks noGrp="1"/>
          </p:cNvGraphicFramePr>
          <p:nvPr>
            <p:extLst/>
          </p:nvPr>
        </p:nvGraphicFramePr>
        <p:xfrm>
          <a:off x="555998" y="1576168"/>
          <a:ext cx="11159751" cy="4680359"/>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311107">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96487">
                <a:tc>
                  <a:txBody>
                    <a:bodyPr/>
                    <a:lstStyle/>
                    <a:p>
                      <a:r>
                        <a:rPr lang="en-US" sz="1600">
                          <a:latin typeface="Segoe UI Semilight" panose="020B0402040204020203" pitchFamily="34" charset="0"/>
                          <a:cs typeface="Segoe UI Semilight" panose="020B0402040204020203" pitchFamily="34" charset="0"/>
                        </a:rPr>
                        <a:t>A solution for </a:t>
                      </a:r>
                      <a:r>
                        <a:rPr lang="en-US" sz="1600" i="1">
                          <a:latin typeface="Segoe UI Semilight" panose="020B0402040204020203" pitchFamily="34" charset="0"/>
                          <a:cs typeface="Segoe UI Semilight" panose="020B0402040204020203" pitchFamily="34" charset="0"/>
                        </a:rPr>
                        <a:t>primarily an IoT scenario</a:t>
                      </a:r>
                    </a:p>
                  </a:txBody>
                  <a:tcPr anchor="ctr"/>
                </a:tc>
                <a:tc>
                  <a:txBody>
                    <a:bodyPr/>
                    <a:lstStyle/>
                    <a:p>
                      <a:r>
                        <a:rPr lang="en-US" sz="1600">
                          <a:latin typeface="Segoe UI Semilight" panose="020B0402040204020203" pitchFamily="34" charset="0"/>
                          <a:cs typeface="Segoe UI Semilight" panose="020B0402040204020203" pitchFamily="34" charset="0"/>
                        </a:rPr>
                        <a:t>IoT Hub is specifically optimized for IoT scenarios. It can register, communicate with and manage billions of devices. </a:t>
                      </a:r>
                    </a:p>
                  </a:txBody>
                  <a:tcPr anchor="ctr"/>
                </a:tc>
                <a:extLst>
                  <a:ext uri="{0D108BD9-81ED-4DB2-BD59-A6C34878D82A}">
                    <a16:rowId xmlns:a16="http://schemas.microsoft.com/office/drawing/2014/main" val="1212888764"/>
                  </a:ext>
                </a:extLst>
              </a:tr>
              <a:tr h="493363">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IoT Hub is a fully-managed serverless solution — there are no VMs or clusters to provision.</a:t>
                      </a:r>
                    </a:p>
                  </a:txBody>
                  <a:tcPr anchor="ctr"/>
                </a:tc>
                <a:extLst>
                  <a:ext uri="{0D108BD9-81ED-4DB2-BD59-A6C34878D82A}">
                    <a16:rowId xmlns:a16="http://schemas.microsoft.com/office/drawing/2014/main" val="3773402847"/>
                  </a:ext>
                </a:extLst>
              </a:tr>
              <a:tr h="485838">
                <a:tc>
                  <a:txBody>
                    <a:bodyPr/>
                    <a:lstStyle/>
                    <a:p>
                      <a:r>
                        <a:rPr lang="en-US" sz="1600">
                          <a:latin typeface="Segoe UI Semilight" panose="020B0402040204020203" pitchFamily="34" charset="0"/>
                          <a:cs typeface="Segoe UI Semilight" panose="020B0402040204020203" pitchFamily="34" charset="0"/>
                        </a:rPr>
                        <a:t>Bi-directional communication</a:t>
                      </a:r>
                    </a:p>
                  </a:txBody>
                  <a:tcPr anchor="ctr"/>
                </a:tc>
                <a:tc>
                  <a:txBody>
                    <a:bodyPr/>
                    <a:lstStyle/>
                    <a:p>
                      <a:r>
                        <a:rPr lang="en-US" sz="1600">
                          <a:latin typeface="Segoe UI Semilight" panose="020B0402040204020203" pitchFamily="34" charset="0"/>
                          <a:cs typeface="Segoe UI Semilight" panose="020B0402040204020203" pitchFamily="34" charset="0"/>
                        </a:rPr>
                        <a:t>IoT Hub supports both cloud-to-device and device-to-cloud communication</a:t>
                      </a:r>
                    </a:p>
                  </a:txBody>
                  <a:tcPr anchor="ctr"/>
                </a:tc>
                <a:extLst>
                  <a:ext uri="{0D108BD9-81ED-4DB2-BD59-A6C34878D82A}">
                    <a16:rowId xmlns:a16="http://schemas.microsoft.com/office/drawing/2014/main" val="3622420946"/>
                  </a:ext>
                </a:extLst>
              </a:tr>
              <a:tr h="690403">
                <a:tc>
                  <a:txBody>
                    <a:bodyPr/>
                    <a:lstStyle/>
                    <a:p>
                      <a:r>
                        <a:rPr lang="en-US" sz="1600">
                          <a:latin typeface="Segoe UI Semilight" panose="020B0402040204020203" pitchFamily="34" charset="0"/>
                          <a:cs typeface="Segoe UI Semilight" panose="020B0402040204020203" pitchFamily="34" charset="0"/>
                        </a:rPr>
                        <a:t>To manage billions of devices</a:t>
                      </a:r>
                    </a:p>
                  </a:txBody>
                  <a:tcPr anchor="ctr"/>
                </a:tc>
                <a:tc>
                  <a:txBody>
                    <a:bodyPr/>
                    <a:lstStyle/>
                    <a:p>
                      <a:r>
                        <a:rPr lang="en-US" sz="1600">
                          <a:latin typeface="Segoe UI Semilight" panose="020B0402040204020203" pitchFamily="34" charset="0"/>
                          <a:cs typeface="Segoe UI Semilight" panose="020B0402040204020203" pitchFamily="34" charset="0"/>
                        </a:rPr>
                        <a:t>The </a:t>
                      </a:r>
                      <a:r>
                        <a:rPr lang="en-US" sz="1600">
                          <a:latin typeface="Segoe UI Semilight" panose="020B0402040204020203" pitchFamily="34" charset="0"/>
                          <a:cs typeface="Segoe UI Semilight" panose="020B0402040204020203" pitchFamily="34" charset="0"/>
                          <a:hlinkClick r:id="rId3"/>
                        </a:rPr>
                        <a:t>device twins </a:t>
                      </a:r>
                      <a:r>
                        <a:rPr lang="en-US" sz="1600">
                          <a:latin typeface="Segoe UI Semilight" panose="020B0402040204020203" pitchFamily="34" charset="0"/>
                          <a:cs typeface="Segoe UI Semilight" panose="020B0402040204020203" pitchFamily="34" charset="0"/>
                        </a:rPr>
                        <a:t>feature lets you store, query and set the state of devices, making it easy for applications to manage devices. </a:t>
                      </a:r>
                    </a:p>
                  </a:txBody>
                  <a:tcPr anchor="ctr"/>
                </a:tc>
                <a:extLst>
                  <a:ext uri="{0D108BD9-81ED-4DB2-BD59-A6C34878D82A}">
                    <a16:rowId xmlns:a16="http://schemas.microsoft.com/office/drawing/2014/main" val="3784778137"/>
                  </a:ext>
                </a:extLst>
              </a:tr>
              <a:tr h="690403">
                <a:tc>
                  <a:txBody>
                    <a:bodyPr/>
                    <a:lstStyle/>
                    <a:p>
                      <a:r>
                        <a:rPr lang="en-US" sz="1600">
                          <a:latin typeface="Segoe UI Semilight" panose="020B0402040204020203" pitchFamily="34" charset="0"/>
                          <a:cs typeface="Segoe UI Semilight" panose="020B0402040204020203" pitchFamily="34" charset="0"/>
                        </a:rPr>
                        <a:t>Per-device security</a:t>
                      </a:r>
                    </a:p>
                  </a:txBody>
                  <a:tcPr anchor="ctr"/>
                </a:tc>
                <a:tc>
                  <a:txBody>
                    <a:bodyPr/>
                    <a:lstStyle/>
                    <a:p>
                      <a:r>
                        <a:rPr lang="en-US" sz="1600">
                          <a:latin typeface="Segoe UI Semilight" panose="020B0402040204020203" pitchFamily="34" charset="0"/>
                          <a:cs typeface="Segoe UI Semilight" panose="020B0402040204020203" pitchFamily="34" charset="0"/>
                        </a:rPr>
                        <a:t>Azure IoT Hub lets you set up individual identities and credentials for your connected devices</a:t>
                      </a:r>
                    </a:p>
                  </a:txBody>
                  <a:tcPr anchor="ctr"/>
                </a:tc>
                <a:extLst>
                  <a:ext uri="{0D108BD9-81ED-4DB2-BD59-A6C34878D82A}">
                    <a16:rowId xmlns:a16="http://schemas.microsoft.com/office/drawing/2014/main" val="1932757016"/>
                  </a:ext>
                </a:extLst>
              </a:tr>
              <a:tr h="690403">
                <a:tc>
                  <a:txBody>
                    <a:bodyPr/>
                    <a:lstStyle/>
                    <a:p>
                      <a:r>
                        <a:rPr lang="en-US" sz="1600">
                          <a:latin typeface="Segoe UI Semilight" panose="020B0402040204020203" pitchFamily="34" charset="0"/>
                          <a:cs typeface="Segoe UI Semilight" panose="020B0402040204020203" pitchFamily="34" charset="0"/>
                        </a:rPr>
                        <a:t>To connect easily to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configured to connect to Azure IoT Hub via the Azure Portal with no coding. </a:t>
                      </a:r>
                    </a:p>
                  </a:txBody>
                  <a:tcPr anchor="ctr"/>
                </a:tc>
                <a:extLst>
                  <a:ext uri="{0D108BD9-81ED-4DB2-BD59-A6C34878D82A}">
                    <a16:rowId xmlns:a16="http://schemas.microsoft.com/office/drawing/2014/main" val="3366989912"/>
                  </a:ext>
                </a:extLst>
              </a:tr>
              <a:tr h="690403">
                <a:tc>
                  <a:txBody>
                    <a:bodyPr/>
                    <a:lstStyle/>
                    <a:p>
                      <a:r>
                        <a:rPr lang="en-US" sz="1600">
                          <a:latin typeface="Segoe UI Semilight" panose="020B0402040204020203" pitchFamily="34" charset="0"/>
                          <a:cs typeface="Segoe UI Semilight" panose="020B0402040204020203" pitchFamily="34" charset="0"/>
                        </a:rPr>
                        <a:t>To store messages easily in Azure Blob Storage</a:t>
                      </a:r>
                    </a:p>
                  </a:txBody>
                  <a:tcPr anchor="ctr"/>
                </a:tc>
                <a:tc>
                  <a:txBody>
                    <a:bodyPr/>
                    <a:lstStyle/>
                    <a:p>
                      <a:r>
                        <a:rPr lang="en-US" sz="1600" dirty="0">
                          <a:latin typeface="Segoe UI Semilight" panose="020B0402040204020203" pitchFamily="34" charset="0"/>
                          <a:cs typeface="Segoe UI Semilight" panose="020B0402040204020203" pitchFamily="34" charset="0"/>
                        </a:rPr>
                        <a:t>Via the Azure Portal, without any coding, you can store Azure IoT Hub messages to Azure Blob Storage (using the ‘route’ feature).</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24976720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157520309"/>
              </p:ext>
            </p:extLst>
          </p:nvPr>
        </p:nvGraphicFramePr>
        <p:xfrm>
          <a:off x="179418" y="832104"/>
          <a:ext cx="11830048" cy="5936379"/>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800" dirty="0"/>
                    </a:p>
                  </a:txBody>
                  <a:tcPr/>
                </a:tc>
                <a:tc>
                  <a:txBody>
                    <a:bodyPr/>
                    <a:lstStyle/>
                    <a:p>
                      <a:pPr algn="ctr"/>
                      <a:r>
                        <a:rPr lang="en-US" sz="1800" dirty="0"/>
                        <a:t>Apache Kafka on HDInsight</a:t>
                      </a:r>
                      <a:endParaRPr lang="en-US" sz="1800" b="0" dirty="0"/>
                    </a:p>
                  </a:txBody>
                  <a:tcPr/>
                </a:tc>
                <a:tc>
                  <a:txBody>
                    <a:bodyPr/>
                    <a:lstStyle/>
                    <a:p>
                      <a:pPr algn="ctr"/>
                      <a:r>
                        <a:rPr lang="en-US" sz="1800"/>
                        <a:t>Azure Event Hubs</a:t>
                      </a:r>
                      <a:endParaRPr lang="en-US" sz="1800" b="0"/>
                    </a:p>
                  </a:txBody>
                  <a:tcPr/>
                </a:tc>
                <a:tc>
                  <a:txBody>
                    <a:bodyPr/>
                    <a:lstStyle/>
                    <a:p>
                      <a:pPr algn="ctr"/>
                      <a:r>
                        <a:rPr lang="en-US" sz="1800" dirty="0"/>
                        <a:t>Azure IoT Hub</a:t>
                      </a:r>
                      <a:endParaRPr lang="en-US" sz="1800" b="0" dirty="0"/>
                    </a:p>
                  </a:txBody>
                  <a:tcPr/>
                </a:tc>
                <a:extLst>
                  <a:ext uri="{0D108BD9-81ED-4DB2-BD59-A6C34878D82A}">
                    <a16:rowId xmlns:a16="http://schemas.microsoft.com/office/drawing/2014/main" val="1638703510"/>
                  </a:ext>
                </a:extLst>
              </a:tr>
              <a:tr h="419520">
                <a:tc>
                  <a:txBody>
                    <a:bodyPr/>
                    <a:lstStyle/>
                    <a:p>
                      <a:r>
                        <a:rPr lang="en-US" sz="1400" dirty="0"/>
                        <a:t>Open-Source</a:t>
                      </a:r>
                      <a:endParaRPr lang="en-US" sz="1400" b="0" dirty="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400"/>
                        <a:t>Serverless Service</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400"/>
                        <a:t>Hybrid (cloud and on-</a:t>
                      </a:r>
                      <a:r>
                        <a:rPr lang="en-US" sz="1400" err="1"/>
                        <a:t>prem</a:t>
                      </a:r>
                      <a:r>
                        <a:rPr lang="en-US" sz="1400"/>
                        <a:t>)</a:t>
                      </a:r>
                      <a:endParaRPr lang="en-US" sz="1400" b="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400" dirty="0"/>
                        <a:t>Protocols supported</a:t>
                      </a:r>
                      <a:endParaRPr lang="en-US" sz="1400" b="0" dirty="0">
                        <a:solidFill>
                          <a:schemeClr val="bg1"/>
                        </a:solidFill>
                        <a:latin typeface="+mn-lt"/>
                      </a:endParaRPr>
                    </a:p>
                  </a:txBody>
                  <a:tcPr anchor="ctr"/>
                </a:tc>
                <a:tc>
                  <a:txBody>
                    <a:bodyPr/>
                    <a:lstStyle/>
                    <a:p>
                      <a:r>
                        <a:rPr lang="en-US" sz="1400"/>
                        <a:t>HTTP REST</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AMQP, HTTP REST</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dirty="0"/>
                        <a:t>MQTT, AMQP, HTTPS and </a:t>
                      </a:r>
                      <a:r>
                        <a:rPr lang="en-US" sz="1400" dirty="0">
                          <a:hlinkClick r:id="rId3"/>
                        </a:rPr>
                        <a:t>Azure IoT protocol gateway </a:t>
                      </a:r>
                      <a:r>
                        <a:rPr lang="en-US" sz="1400" dirty="0"/>
                        <a:t>for custom protocols</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400"/>
                        <a:t>Replication and reliability</a:t>
                      </a:r>
                      <a:endParaRPr lang="en-US" sz="1400" b="0">
                        <a:solidFill>
                          <a:schemeClr val="bg1"/>
                        </a:solidFill>
                        <a:latin typeface="+mn-lt"/>
                      </a:endParaRPr>
                    </a:p>
                  </a:txBody>
                  <a:tcPr anchor="ctr"/>
                </a:tc>
                <a:tc>
                  <a:txBody>
                    <a:bodyPr/>
                    <a:lstStyle/>
                    <a:p>
                      <a:r>
                        <a:rPr lang="en-US" sz="1400"/>
                        <a:t>Manually configured with tools like MirrorMaker</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400"/>
                        <a:t>SLA</a:t>
                      </a:r>
                      <a:endParaRPr lang="en-US" sz="1400" b="0">
                        <a:solidFill>
                          <a:schemeClr val="bg1"/>
                        </a:solidFill>
                        <a:latin typeface="+mn-lt"/>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400"/>
                        <a:t>Scaling</a:t>
                      </a:r>
                      <a:endParaRPr lang="en-US" sz="1400" b="0">
                        <a:solidFill>
                          <a:schemeClr val="bg1"/>
                        </a:solidFill>
                        <a:latin typeface="+mn-lt"/>
                      </a:endParaRPr>
                    </a:p>
                  </a:txBody>
                  <a:tcPr anchor="ctr"/>
                </a:tc>
                <a:tc>
                  <a:txBody>
                    <a:bodyPr/>
                    <a:lstStyle/>
                    <a:p>
                      <a:r>
                        <a:rPr lang="en-US" sz="1400"/>
                        <a:t>Limited by number and type of nodes in the HDInsight cluster provisioned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Throughput Units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IoT Hub Units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400"/>
                        <a:t>Throttling</a:t>
                      </a:r>
                      <a:endParaRPr lang="en-US" sz="1400" b="0">
                        <a:solidFill>
                          <a:schemeClr val="bg1"/>
                        </a:solidFill>
                        <a:latin typeface="+mn-lt"/>
                      </a:endParaRPr>
                    </a:p>
                  </a:txBody>
                  <a:tcPr anchor="ctr"/>
                </a:tc>
                <a:tc>
                  <a:txBody>
                    <a:bodyPr/>
                    <a:lstStyle/>
                    <a:p>
                      <a:r>
                        <a:rPr lang="en-US" sz="1400"/>
                        <a:t>No, explicit throttling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TU limits are reached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IoT Hub Unit limits are reached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400"/>
                        <a:t>Message Size</a:t>
                      </a:r>
                      <a:endParaRPr lang="en-US" sz="1400" b="0">
                        <a:solidFill>
                          <a:schemeClr val="bg1"/>
                        </a:solidFill>
                        <a:latin typeface="+mn-lt"/>
                      </a:endParaRPr>
                    </a:p>
                  </a:txBody>
                  <a:tcPr anchor="ctr"/>
                </a:tc>
                <a:tc>
                  <a:txBody>
                    <a:bodyPr/>
                    <a:lstStyle/>
                    <a:p>
                      <a:r>
                        <a:rPr lang="en-US" sz="1400"/>
                        <a:t>No Limits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400"/>
                        <a:t>Message Ordering</a:t>
                      </a:r>
                      <a:endParaRPr lang="en-US" sz="1400" b="0">
                        <a:solidFill>
                          <a:schemeClr val="bg1"/>
                        </a:solidFill>
                        <a:latin typeface="+mn-lt"/>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within a partition</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400" dirty="0"/>
                        <a:t>Long-term Storage</a:t>
                      </a:r>
                      <a:endParaRPr lang="en-US" sz="1400" b="0" dirty="0">
                        <a:solidFill>
                          <a:schemeClr val="bg1"/>
                        </a:solidFill>
                        <a:latin typeface="+mn-lt"/>
                      </a:endParaRPr>
                    </a:p>
                  </a:txBody>
                  <a:tcPr anchor="ctr"/>
                </a:tc>
                <a:tc>
                  <a:txBody>
                    <a:bodyPr/>
                    <a:lstStyle/>
                    <a:p>
                      <a:r>
                        <a:rPr lang="en-US" sz="1200" dirty="0"/>
                        <a:t>Can automatically store in Azure Managed Disk. Number of disk has to be explicitly specified during cluster creation. </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or Azure Data Lake Store.</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400" dirty="0"/>
                        <a:t>Can automatically store in Azure Blob Storage (using ABS as an endpoint)</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a:xfrm>
            <a:off x="426423" y="0"/>
            <a:ext cx="11336039" cy="597328"/>
          </a:xfrm>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1992420832"/>
              </p:ext>
            </p:extLst>
          </p:nvPr>
        </p:nvGraphicFramePr>
        <p:xfrm>
          <a:off x="163830" y="578343"/>
          <a:ext cx="11864340" cy="6279656"/>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800" dirty="0"/>
                    </a:p>
                  </a:txBody>
                  <a:tcPr/>
                </a:tc>
                <a:tc>
                  <a:txBody>
                    <a:bodyPr/>
                    <a:lstStyle/>
                    <a:p>
                      <a:r>
                        <a:rPr lang="en-US" sz="1800" dirty="0"/>
                        <a:t>Apache Kafka on HDInsight</a:t>
                      </a:r>
                      <a:endParaRPr lang="en-US" sz="1800" b="0" dirty="0"/>
                    </a:p>
                  </a:txBody>
                  <a:tcPr/>
                </a:tc>
                <a:tc>
                  <a:txBody>
                    <a:bodyPr/>
                    <a:lstStyle/>
                    <a:p>
                      <a:r>
                        <a:rPr lang="en-US" sz="1800"/>
                        <a:t>Azure Event Hubs</a:t>
                      </a:r>
                      <a:endParaRPr lang="en-US" sz="1800" b="0"/>
                    </a:p>
                  </a:txBody>
                  <a:tcPr/>
                </a:tc>
                <a:tc>
                  <a:txBody>
                    <a:bodyPr/>
                    <a:lstStyle/>
                    <a:p>
                      <a:r>
                        <a:rPr lang="en-US" sz="1800"/>
                        <a:t>Azure IoT Hub</a:t>
                      </a:r>
                      <a:endParaRPr lang="en-US" sz="1800" b="0"/>
                    </a:p>
                  </a:txBody>
                  <a:tcPr/>
                </a:tc>
                <a:extLst>
                  <a:ext uri="{0D108BD9-81ED-4DB2-BD59-A6C34878D82A}">
                    <a16:rowId xmlns:a16="http://schemas.microsoft.com/office/drawing/2014/main" val="1638703510"/>
                  </a:ext>
                </a:extLst>
              </a:tr>
              <a:tr h="457297">
                <a:tc>
                  <a:txBody>
                    <a:bodyPr/>
                    <a:lstStyle/>
                    <a:p>
                      <a:r>
                        <a:rPr lang="en-US" sz="1400"/>
                        <a:t>Pricing Model</a:t>
                      </a:r>
                      <a:endParaRPr lang="en-US" sz="1400" b="0">
                        <a:solidFill>
                          <a:schemeClr val="bg1"/>
                        </a:solidFill>
                        <a:latin typeface="+mn-lt"/>
                      </a:endParaRPr>
                    </a:p>
                  </a:txBody>
                  <a:tcPr anchor="ctr"/>
                </a:tc>
                <a:tc>
                  <a:txBody>
                    <a:bodyPr/>
                    <a:lstStyle/>
                    <a:p>
                      <a:r>
                        <a:rPr lang="en-US" sz="1400"/>
                        <a:t>Pay for number and type of nodes in the HDInsight cluster and duration of use.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Pay per TU</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Pay per IoT Hub Unit</a:t>
                      </a:r>
                    </a:p>
                  </a:txBody>
                  <a:tcPr anchor="ctr"/>
                </a:tc>
                <a:extLst>
                  <a:ext uri="{0D108BD9-81ED-4DB2-BD59-A6C34878D82A}">
                    <a16:rowId xmlns:a16="http://schemas.microsoft.com/office/drawing/2014/main" val="3386148927"/>
                  </a:ext>
                </a:extLst>
              </a:tr>
              <a:tr h="457297">
                <a:tc gridSpan="4">
                  <a:txBody>
                    <a:bodyPr/>
                    <a:lstStyle/>
                    <a:p>
                      <a:r>
                        <a:rPr lang="en-US" sz="1400" dirty="0"/>
                        <a:t>IoT Scenario</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400" dirty="0"/>
                        <a:t>Scales to Billions of devices</a:t>
                      </a:r>
                      <a:endParaRPr lang="en-US" sz="1400" b="0" dirty="0">
                        <a:solidFill>
                          <a:schemeClr val="bg1"/>
                        </a:solidFill>
                        <a:latin typeface="+mn-lt"/>
                      </a:endParaRPr>
                    </a:p>
                  </a:txBody>
                  <a:tcPr anchor="ctr"/>
                </a:tc>
                <a:tc>
                  <a:txBody>
                    <a:bodyPr/>
                    <a:lstStyle/>
                    <a:p>
                      <a:r>
                        <a:rPr lang="en-US" sz="1400" dirty="0"/>
                        <a:t>No</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400"/>
                        <a:t>Bi-directional Communication</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400"/>
                        <a:t>Per-device security</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SAS Tokens to identify devices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400" dirty="0"/>
                        <a:t>Device State Management</a:t>
                      </a:r>
                      <a:endParaRPr lang="en-US" sz="1400" b="0" dirty="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400"/>
                        <a:t>Route Messages to multiple end-points</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up to 10 custom endpoints are supported.</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400" dirty="0"/>
                        <a:t>Integration With Stream Analytics Service</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400"/>
                        <a:t>Azure Stream Analytics</a:t>
                      </a:r>
                      <a:endParaRPr lang="en-US" sz="1400" b="0">
                        <a:solidFill>
                          <a:schemeClr val="bg1"/>
                        </a:solidFill>
                        <a:latin typeface="+mn-lt"/>
                      </a:endParaRPr>
                    </a:p>
                  </a:txBody>
                  <a:tcPr anchor="ctr"/>
                </a:tc>
                <a:tc>
                  <a:txBody>
                    <a:bodyPr/>
                    <a:lstStyle/>
                    <a:p>
                      <a:r>
                        <a:rPr lang="en-US" sz="1400"/>
                        <a:t>No, not built-in, requires coding; samples provided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400"/>
                        <a:t>Spark Streaming</a:t>
                      </a:r>
                      <a:endParaRPr lang="en-US" sz="1400" b="0">
                        <a:solidFill>
                          <a:schemeClr val="bg1"/>
                        </a:solidFill>
                        <a:latin typeface="+mn-lt"/>
                      </a:endParaRPr>
                    </a:p>
                  </a:txBody>
                  <a:tcPr anchor="ctr"/>
                </a:tc>
                <a:tc>
                  <a:txBody>
                    <a:bodyPr/>
                    <a:lstStyle/>
                    <a:p>
                      <a:r>
                        <a:rPr lang="en-US" sz="1400"/>
                        <a:t>Yes, </a:t>
                      </a:r>
                      <a:r>
                        <a:rPr lang="en-US" sz="1400">
                          <a:hlinkClick r:id="rId3"/>
                        </a:rPr>
                        <a:t>integration</a:t>
                      </a:r>
                      <a:r>
                        <a:rPr lang="en-US" sz="1400"/>
                        <a:t>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Sample code </a:t>
                      </a:r>
                      <a:r>
                        <a:rPr lang="en-US" sz="1400">
                          <a:hlinkClick r:id="rId4"/>
                        </a:rPr>
                        <a:t>available</a:t>
                      </a:r>
                      <a:endParaRPr lang="en-US" sz="1400">
                        <a:solidFill>
                          <a:schemeClr val="bg2">
                            <a:lumMod val="25000"/>
                          </a:schemeClr>
                        </a:solidFill>
                        <a:latin typeface="+mn-lt"/>
                        <a:cs typeface="Segoe UI" panose="020B0502040204020203" pitchFamily="34" charset="0"/>
                      </a:endParaRPr>
                    </a:p>
                  </a:txBody>
                  <a:tcPr anchor="ctr"/>
                </a:tc>
                <a:tc>
                  <a:txBody>
                    <a:bodyPr/>
                    <a:lstStyle/>
                    <a:p>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400" dirty="0"/>
                        <a:t>Apache Storm on HDInsight</a:t>
                      </a:r>
                      <a:endParaRPr lang="en-US" sz="1400" b="0" dirty="0">
                        <a:solidFill>
                          <a:schemeClr val="bg1"/>
                        </a:solidFill>
                        <a:latin typeface="+mn-lt"/>
                      </a:endParaRPr>
                    </a:p>
                  </a:txBody>
                  <a:tcPr anchor="ctr"/>
                </a:tc>
                <a:tc>
                  <a:txBody>
                    <a:bodyPr/>
                    <a:lstStyle/>
                    <a:p>
                      <a:r>
                        <a:rPr lang="en-US" sz="1400">
                          <a:hlinkClick r:id="rId5"/>
                        </a:rPr>
                        <a:t>Kafka Spout </a:t>
                      </a:r>
                      <a:r>
                        <a:rPr lang="en-US" sz="1400"/>
                        <a:t>for Storm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Not built-in,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Not built-in, required coding</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3" y="1"/>
            <a:ext cx="11336039" cy="536448"/>
          </a:xfrm>
        </p:spPr>
        <p:txBody>
          <a:bodyPr anchor="ct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Analytics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8457" y="4322808"/>
            <a:ext cx="3911135"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Stream Analytics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Storm on HDInsight</a:t>
            </a:r>
          </a:p>
        </p:txBody>
      </p:sp>
      <p:pic>
        <p:nvPicPr>
          <p:cNvPr id="13" name="Picture 12">
            <a:extLst>
              <a:ext uri="{FF2B5EF4-FFF2-40B4-BE49-F238E27FC236}">
                <a16:creationId xmlns:a16="http://schemas.microsoft.com/office/drawing/2014/main" id="{0AE8788A-BDE6-4437-858B-A748F9F4D1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1554" y="1462545"/>
            <a:ext cx="670390" cy="673651"/>
          </a:xfrm>
          <a:prstGeom prst="rect">
            <a:avLst/>
          </a:prstGeom>
          <a:noFill/>
        </p:spPr>
      </p:pic>
      <p:pic>
        <p:nvPicPr>
          <p:cNvPr id="16" name="Picture 15">
            <a:extLst>
              <a:ext uri="{FF2B5EF4-FFF2-40B4-BE49-F238E27FC236}">
                <a16:creationId xmlns:a16="http://schemas.microsoft.com/office/drawing/2014/main" id="{CD9822B1-907B-49BC-9D9D-DAD0BA0B9CBF}"/>
              </a:ext>
            </a:extLst>
          </p:cNvPr>
          <p:cNvPicPr>
            <a:picLocks noChangeAspect="1"/>
          </p:cNvPicPr>
          <p:nvPr/>
        </p:nvPicPr>
        <p:blipFill>
          <a:blip r:embed="rId3"/>
          <a:stretch>
            <a:fillRect/>
          </a:stretch>
        </p:blipFill>
        <p:spPr>
          <a:xfrm>
            <a:off x="4362679" y="1474165"/>
            <a:ext cx="649917" cy="649917"/>
          </a:xfrm>
          <a:prstGeom prst="rect">
            <a:avLst/>
          </a:prstGeom>
          <a:noFill/>
        </p:spPr>
      </p:pic>
      <p:sp>
        <p:nvSpPr>
          <p:cNvPr id="17" name="TextBox 16">
            <a:extLst>
              <a:ext uri="{FF2B5EF4-FFF2-40B4-BE49-F238E27FC236}">
                <a16:creationId xmlns:a16="http://schemas.microsoft.com/office/drawing/2014/main" id="{6C3B56D0-4B49-45A2-BCF6-3DB953CB2C43}"/>
              </a:ext>
            </a:extLst>
          </p:cNvPr>
          <p:cNvSpPr txBox="1"/>
          <p:nvPr/>
        </p:nvSpPr>
        <p:spPr>
          <a:xfrm>
            <a:off x="4224140" y="2047254"/>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8" name="TextBox 17">
            <a:extLst>
              <a:ext uri="{FF2B5EF4-FFF2-40B4-BE49-F238E27FC236}">
                <a16:creationId xmlns:a16="http://schemas.microsoft.com/office/drawing/2014/main" id="{4D9F0527-3AA8-4FA6-A2E6-2BE3153A3BC2}"/>
              </a:ext>
            </a:extLst>
          </p:cNvPr>
          <p:cNvSpPr txBox="1"/>
          <p:nvPr/>
        </p:nvSpPr>
        <p:spPr>
          <a:xfrm>
            <a:off x="6452782" y="2058030"/>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9" name="Rectangle 18">
            <a:extLst>
              <a:ext uri="{FF2B5EF4-FFF2-40B4-BE49-F238E27FC236}">
                <a16:creationId xmlns:a16="http://schemas.microsoft.com/office/drawing/2014/main" id="{824A044C-BEA2-4855-B492-91A97D813B0B}"/>
              </a:ext>
            </a:extLst>
          </p:cNvPr>
          <p:cNvSpPr/>
          <p:nvPr/>
        </p:nvSpPr>
        <p:spPr>
          <a:xfrm>
            <a:off x="5047931" y="203785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20" name="Rectangle: Rounded Corners 125">
            <a:extLst>
              <a:ext uri="{FF2B5EF4-FFF2-40B4-BE49-F238E27FC236}">
                <a16:creationId xmlns:a16="http://schemas.microsoft.com/office/drawing/2014/main" id="{26547705-EFB5-4713-A085-75C63DBAED16}"/>
              </a:ext>
            </a:extLst>
          </p:cNvPr>
          <p:cNvSpPr/>
          <p:nvPr/>
        </p:nvSpPr>
        <p:spPr bwMode="auto">
          <a:xfrm>
            <a:off x="4174917" y="1479148"/>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1" name="Picture 2" descr="Image result for Apache Storm icon">
            <a:extLst>
              <a:ext uri="{FF2B5EF4-FFF2-40B4-BE49-F238E27FC236}">
                <a16:creationId xmlns:a16="http://schemas.microsoft.com/office/drawing/2014/main" id="{A5184D72-78D8-4426-8FCC-3792B2D793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0237" y="1562727"/>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pbs.twimg.com/profile_images/928135110217441280/voCtWZjZ.jpg">
            <a:extLst>
              <a:ext uri="{FF2B5EF4-FFF2-40B4-BE49-F238E27FC236}">
                <a16:creationId xmlns:a16="http://schemas.microsoft.com/office/drawing/2014/main" id="{0280E48C-514F-4A0D-9B90-919D39FAD1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4879" y="1564186"/>
            <a:ext cx="505358" cy="50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3971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0"/>
            <a:ext cx="11655840" cy="626859"/>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6268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457645842"/>
              </p:ext>
            </p:extLst>
          </p:nvPr>
        </p:nvGraphicFramePr>
        <p:xfrm>
          <a:off x="268078" y="1088524"/>
          <a:ext cx="11758019" cy="5601642"/>
        </p:xfrm>
        <a:graphic>
          <a:graphicData uri="http://schemas.openxmlformats.org/drawingml/2006/table">
            <a:tbl>
              <a:tblPr firstRow="1" bandRow="1">
                <a:tableStyleId>{00A15C55-8517-42AA-B614-E9B94910E393}</a:tableStyleId>
              </a:tblPr>
              <a:tblGrid>
                <a:gridCol w="962858">
                  <a:extLst>
                    <a:ext uri="{9D8B030D-6E8A-4147-A177-3AD203B41FA5}">
                      <a16:colId xmlns:a16="http://schemas.microsoft.com/office/drawing/2014/main" val="2721621986"/>
                    </a:ext>
                  </a:extLst>
                </a:gridCol>
                <a:gridCol w="1411544">
                  <a:extLst>
                    <a:ext uri="{9D8B030D-6E8A-4147-A177-3AD203B41FA5}">
                      <a16:colId xmlns:a16="http://schemas.microsoft.com/office/drawing/2014/main" val="2777487665"/>
                    </a:ext>
                  </a:extLst>
                </a:gridCol>
                <a:gridCol w="5274931">
                  <a:extLst>
                    <a:ext uri="{9D8B030D-6E8A-4147-A177-3AD203B41FA5}">
                      <a16:colId xmlns:a16="http://schemas.microsoft.com/office/drawing/2014/main" val="1103378031"/>
                    </a:ext>
                  </a:extLst>
                </a:gridCol>
                <a:gridCol w="4108686">
                  <a:extLst>
                    <a:ext uri="{9D8B030D-6E8A-4147-A177-3AD203B41FA5}">
                      <a16:colId xmlns:a16="http://schemas.microsoft.com/office/drawing/2014/main" val="2678493234"/>
                    </a:ext>
                  </a:extLst>
                </a:gridCol>
              </a:tblGrid>
              <a:tr h="444578">
                <a:tc gridSpan="2">
                  <a:txBody>
                    <a:bodyPr/>
                    <a:lstStyle/>
                    <a:p>
                      <a:pPr algn="ctr"/>
                      <a:r>
                        <a:rPr lang="en-US" sz="1600" dirty="0"/>
                        <a:t>Requirement</a:t>
                      </a:r>
                      <a:endParaRPr lang="en-US" sz="1600" b="0" dirty="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901316">
                <a:tc>
                  <a:txBody>
                    <a:bodyPr/>
                    <a:lstStyle/>
                    <a:p>
                      <a:endParaRPr lang="en-US" sz="1200"/>
                    </a:p>
                  </a:txBody>
                  <a:tcPr anchor="ctr"/>
                </a:tc>
                <a:tc>
                  <a:txBody>
                    <a:bodyPr/>
                    <a:lstStyle/>
                    <a:p>
                      <a:r>
                        <a:rPr lang="en-US" sz="1200"/>
                        <a:t>Scalability</a:t>
                      </a:r>
                    </a:p>
                  </a:txBody>
                  <a:tcPr anchor="ctr"/>
                </a:tc>
                <a:tc>
                  <a:txBody>
                    <a:bodyPr/>
                    <a:lstStyle/>
                    <a:p>
                      <a:r>
                        <a:rPr lang="en-US" sz="1200"/>
                        <a:t>The service should be able to scale to handle increasing volumes of incoming streaming data, typically measured in events/second. Regardless of the rate of the streaming data, every event should be processed within the desired window of time.</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80075711"/>
                  </a:ext>
                </a:extLst>
              </a:tr>
              <a:tr h="1081514">
                <a:tc>
                  <a:txBody>
                    <a:bodyPr/>
                    <a:lstStyle/>
                    <a:p>
                      <a:endParaRPr lang="en-US" sz="1200"/>
                    </a:p>
                  </a:txBody>
                  <a:tcPr anchor="ctr"/>
                </a:tc>
                <a:tc>
                  <a:txBody>
                    <a:bodyPr/>
                    <a:lstStyle/>
                    <a:p>
                      <a:r>
                        <a:rPr lang="en-US" sz="1200"/>
                        <a:t>Fault Tolerance and high availability</a:t>
                      </a:r>
                    </a:p>
                  </a:txBody>
                  <a:tcPr anchor="ctr"/>
                </a:tc>
                <a:tc>
                  <a:txBody>
                    <a:bodyPr/>
                    <a:lstStyle/>
                    <a:p>
                      <a:r>
                        <a:rPr lang="en-US" sz="1200"/>
                        <a:t>The service should be tolerant to hardware and software failures. This is critical in real-time scenarios where events may lose their value if not processed within a certain point in time. So merely recovering from an outage may not be sufficient, the service has to be continuously available.</a:t>
                      </a:r>
                    </a:p>
                  </a:txBody>
                  <a:tcPr anchor="ctr"/>
                </a:tc>
                <a:tc>
                  <a:txBody>
                    <a:bodyPr/>
                    <a:lstStyle/>
                    <a:p>
                      <a:endParaRPr lang="en-US" sz="1200"/>
                    </a:p>
                  </a:txBody>
                  <a:tcPr anchor="ctr"/>
                </a:tc>
                <a:extLst>
                  <a:ext uri="{0D108BD9-81ED-4DB2-BD59-A6C34878D82A}">
                    <a16:rowId xmlns:a16="http://schemas.microsoft.com/office/drawing/2014/main" val="1179290825"/>
                  </a:ext>
                </a:extLst>
              </a:tr>
              <a:tr h="1081514">
                <a:tc>
                  <a:txBody>
                    <a:bodyPr/>
                    <a:lstStyle/>
                    <a:p>
                      <a:endParaRPr lang="en-US" sz="1200"/>
                    </a:p>
                  </a:txBody>
                  <a:tcPr anchor="ctr"/>
                </a:tc>
                <a:tc>
                  <a:txBody>
                    <a:bodyPr/>
                    <a:lstStyle/>
                    <a:p>
                      <a:r>
                        <a:rPr lang="en-US" sz="1200"/>
                        <a:t>Windowing Support</a:t>
                      </a:r>
                    </a:p>
                  </a:txBody>
                  <a:tcPr anchor="ctr"/>
                </a:tc>
                <a:tc>
                  <a:txBody>
                    <a:bodyPr/>
                    <a:lstStyle/>
                    <a:p>
                      <a:r>
                        <a:rPr lang="en-US" sz="1200"/>
                        <a:t>Windowing is an essential abstraction for streaming applications. A common requirement is to perform some set-based operation such as aggregation (count, average, min, etc.) over the subset of events that arrive within a specified period of time. Other Windowing operations include Join, Union, Split, Filtering and Transformation.</a:t>
                      </a:r>
                    </a:p>
                  </a:txBody>
                  <a:tcPr anchor="ctr"/>
                </a:tc>
                <a:tc>
                  <a:txBody>
                    <a:bodyPr/>
                    <a:lstStyle/>
                    <a:p>
                      <a:r>
                        <a:rPr lang="en-US" sz="1200"/>
                        <a:t>Common types of Windows are Tumbling Window, Sliding Window and Hopping Window. </a:t>
                      </a:r>
                    </a:p>
                  </a:txBody>
                  <a:tcPr anchor="ctr"/>
                </a:tc>
                <a:extLst>
                  <a:ext uri="{0D108BD9-81ED-4DB2-BD59-A6C34878D82A}">
                    <a16:rowId xmlns:a16="http://schemas.microsoft.com/office/drawing/2014/main" val="3561301258"/>
                  </a:ext>
                </a:extLst>
              </a:tr>
              <a:tr h="1046360">
                <a:tc>
                  <a:txBody>
                    <a:bodyPr/>
                    <a:lstStyle/>
                    <a:p>
                      <a:endParaRPr lang="en-US" sz="1200"/>
                    </a:p>
                  </a:txBody>
                  <a:tcPr anchor="ctr"/>
                </a:tc>
                <a:tc>
                  <a:txBody>
                    <a:bodyPr/>
                    <a:lstStyle/>
                    <a:p>
                      <a:r>
                        <a:rPr lang="en-US" sz="1200"/>
                        <a:t>Query Language </a:t>
                      </a:r>
                    </a:p>
                  </a:txBody>
                  <a:tcPr anchor="ctr"/>
                </a:tc>
                <a:tc>
                  <a:txBody>
                    <a:bodyPr/>
                    <a:lstStyle/>
                    <a:p>
                      <a:r>
                        <a:rPr lang="en-US" sz="1200"/>
                        <a:t>Does the service provide a higher-level language to analyze a set of events? Or does the service only support event-at-a-time processing?</a:t>
                      </a:r>
                      <a:endParaRPr lang="en-US" sz="1200" i="0"/>
                    </a:p>
                  </a:txBody>
                  <a:tcPr anchor="ctr"/>
                </a:tc>
                <a:tc>
                  <a:txBody>
                    <a:bodyPr/>
                    <a:lstStyle/>
                    <a:p>
                      <a:r>
                        <a:rPr lang="en-US" sz="1200"/>
                        <a:t>Azure Stream Analytics and Spark Streaming provide a SQL-like language to process sets/batches of streaming data. </a:t>
                      </a:r>
                    </a:p>
                  </a:txBody>
                  <a:tcPr anchor="ctr"/>
                </a:tc>
                <a:extLst>
                  <a:ext uri="{0D108BD9-81ED-4DB2-BD59-A6C34878D82A}">
                    <a16:rowId xmlns:a16="http://schemas.microsoft.com/office/drawing/2014/main" val="1649255337"/>
                  </a:ext>
                </a:extLst>
              </a:tr>
              <a:tr h="1046360">
                <a:tc>
                  <a:txBody>
                    <a:bodyPr/>
                    <a:lstStyle/>
                    <a:p>
                      <a:endParaRPr lang="en-US" sz="1200"/>
                    </a:p>
                  </a:txBody>
                  <a:tcPr anchor="ctr"/>
                </a:tc>
                <a:tc>
                  <a:txBody>
                    <a:bodyPr/>
                    <a:lstStyle/>
                    <a:p>
                      <a:r>
                        <a:rPr lang="en-US" sz="1200"/>
                        <a:t>Processing Guarantees</a:t>
                      </a:r>
                    </a:p>
                  </a:txBody>
                  <a:tcPr anchor="ctr"/>
                </a:tc>
                <a:tc>
                  <a:txBody>
                    <a:bodyPr/>
                    <a:lstStyle/>
                    <a:p>
                      <a:r>
                        <a:rPr lang="en-US" sz="1200" dirty="0"/>
                        <a:t>This defines the types of guarantees that the service can provide when there are failures while processing the events. Common guarantees are: At least once, Exactly once, At most once.</a:t>
                      </a:r>
                      <a:endParaRPr lang="en-US" sz="1200" i="1" dirty="0"/>
                    </a:p>
                  </a:txBody>
                  <a:tcPr anchor="ctr"/>
                </a:tc>
                <a:tc>
                  <a:txBody>
                    <a:bodyPr/>
                    <a:lstStyle/>
                    <a:p>
                      <a:r>
                        <a:rPr lang="en-US" sz="1200" dirty="0"/>
                        <a:t>Note: Often times the ability of the streaming service to provide this guarantee depends on the capabilities of the event source, like ability to replay streamed events.</a:t>
                      </a:r>
                    </a:p>
                  </a:txBody>
                  <a:tcPr anchor="ctr"/>
                </a:tc>
                <a:extLst>
                  <a:ext uri="{0D108BD9-81ED-4DB2-BD59-A6C34878D82A}">
                    <a16:rowId xmlns:a16="http://schemas.microsoft.com/office/drawing/2014/main" val="4025258692"/>
                  </a:ext>
                </a:extLst>
              </a:tr>
            </a:tbl>
          </a:graphicData>
        </a:graphic>
      </p:graphicFrame>
      <p:grpSp>
        <p:nvGrpSpPr>
          <p:cNvPr id="13" name="Group 12">
            <a:extLst>
              <a:ext uri="{FF2B5EF4-FFF2-40B4-BE49-F238E27FC236}">
                <a16:creationId xmlns:a16="http://schemas.microsoft.com/office/drawing/2014/main" id="{4CA9A2FB-0E2C-43CC-BDB5-342A6518C2CA}"/>
              </a:ext>
            </a:extLst>
          </p:cNvPr>
          <p:cNvGrpSpPr/>
          <p:nvPr/>
        </p:nvGrpSpPr>
        <p:grpSpPr>
          <a:xfrm>
            <a:off x="522130" y="1812726"/>
            <a:ext cx="464257" cy="4462732"/>
            <a:chOff x="522130" y="1669851"/>
            <a:chExt cx="464257" cy="4462732"/>
          </a:xfrm>
        </p:grpSpPr>
        <p:pic>
          <p:nvPicPr>
            <p:cNvPr id="14" name="Picture 13">
              <a:extLst>
                <a:ext uri="{FF2B5EF4-FFF2-40B4-BE49-F238E27FC236}">
                  <a16:creationId xmlns:a16="http://schemas.microsoft.com/office/drawing/2014/main" id="{1DE94030-9CD1-46EA-B6A1-6FD7B03057F7}"/>
                </a:ext>
              </a:extLst>
            </p:cNvPr>
            <p:cNvPicPr>
              <a:picLocks noChangeAspect="1"/>
            </p:cNvPicPr>
            <p:nvPr/>
          </p:nvPicPr>
          <p:blipFill>
            <a:blip r:embed="rId3"/>
            <a:stretch>
              <a:fillRect/>
            </a:stretch>
          </p:blipFill>
          <p:spPr>
            <a:xfrm>
              <a:off x="522130" y="1669851"/>
              <a:ext cx="457200" cy="457200"/>
            </a:xfrm>
            <a:prstGeom prst="rect">
              <a:avLst/>
            </a:prstGeom>
          </p:spPr>
        </p:pic>
        <p:pic>
          <p:nvPicPr>
            <p:cNvPr id="6" name="Picture 5">
              <a:extLst>
                <a:ext uri="{FF2B5EF4-FFF2-40B4-BE49-F238E27FC236}">
                  <a16:creationId xmlns:a16="http://schemas.microsoft.com/office/drawing/2014/main" id="{7A5F818B-5C6E-4472-B26B-A6ECC7117D3B}"/>
                </a:ext>
              </a:extLst>
            </p:cNvPr>
            <p:cNvPicPr>
              <a:picLocks noChangeAspect="1"/>
            </p:cNvPicPr>
            <p:nvPr/>
          </p:nvPicPr>
          <p:blipFill>
            <a:blip r:embed="rId4"/>
            <a:stretch>
              <a:fillRect/>
            </a:stretch>
          </p:blipFill>
          <p:spPr>
            <a:xfrm>
              <a:off x="522130" y="2604971"/>
              <a:ext cx="457200" cy="457200"/>
            </a:xfrm>
            <a:prstGeom prst="rect">
              <a:avLst/>
            </a:prstGeom>
          </p:spPr>
        </p:pic>
        <p:pic>
          <p:nvPicPr>
            <p:cNvPr id="12" name="Picture 11">
              <a:extLst>
                <a:ext uri="{FF2B5EF4-FFF2-40B4-BE49-F238E27FC236}">
                  <a16:creationId xmlns:a16="http://schemas.microsoft.com/office/drawing/2014/main" id="{DC9962C4-E2CC-440E-8F9D-45E6280922F9}"/>
                </a:ext>
              </a:extLst>
            </p:cNvPr>
            <p:cNvPicPr>
              <a:picLocks noChangeAspect="1"/>
            </p:cNvPicPr>
            <p:nvPr/>
          </p:nvPicPr>
          <p:blipFill>
            <a:blip r:embed="rId5">
              <a:duotone>
                <a:schemeClr val="accent1">
                  <a:shade val="45000"/>
                  <a:satMod val="135000"/>
                </a:schemeClr>
                <a:prstClr val="white"/>
              </a:duotone>
            </a:blip>
            <a:stretch>
              <a:fillRect/>
            </a:stretch>
          </p:blipFill>
          <p:spPr>
            <a:xfrm>
              <a:off x="522130" y="3641011"/>
              <a:ext cx="457200" cy="457200"/>
            </a:xfrm>
            <a:prstGeom prst="rect">
              <a:avLst/>
            </a:prstGeom>
          </p:spPr>
        </p:pic>
        <p:pic>
          <p:nvPicPr>
            <p:cNvPr id="45064" name="Picture 8" descr="https://d1yn1kh78jj1rr.cloudfront.net/image/preview/rDtN98Qoishumwih/processing-arrows-icon_Qycs-z_SB_PM.jpg">
              <a:extLst>
                <a:ext uri="{FF2B5EF4-FFF2-40B4-BE49-F238E27FC236}">
                  <a16:creationId xmlns:a16="http://schemas.microsoft.com/office/drawing/2014/main" id="{D272EFED-6E87-4669-8F05-EB6D6E96F6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V="1">
              <a:off x="529187" y="5719294"/>
              <a:ext cx="457200" cy="41328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close up of a sign&#10;&#10;Description generated with very high confidence">
            <a:extLst>
              <a:ext uri="{FF2B5EF4-FFF2-40B4-BE49-F238E27FC236}">
                <a16:creationId xmlns:a16="http://schemas.microsoft.com/office/drawing/2014/main" id="{DC8EAC96-8AC3-48D2-9C02-DC7E1CCDA1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130" y="4926350"/>
            <a:ext cx="457200" cy="457200"/>
          </a:xfrm>
          <a:prstGeom prst="rect">
            <a:avLst/>
          </a:prstGeom>
        </p:spPr>
      </p:pic>
    </p:spTree>
    <p:extLst>
      <p:ext uri="{BB962C8B-B14F-4D97-AF65-F5344CB8AC3E}">
        <p14:creationId xmlns:p14="http://schemas.microsoft.com/office/powerpoint/2010/main" val="386799746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11654"/>
            <a:ext cx="11655840" cy="747431"/>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 (2/2)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23540"/>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840182542"/>
              </p:ext>
            </p:extLst>
          </p:nvPr>
        </p:nvGraphicFramePr>
        <p:xfrm>
          <a:off x="112584" y="943430"/>
          <a:ext cx="11925087" cy="5914569"/>
        </p:xfrm>
        <a:graphic>
          <a:graphicData uri="http://schemas.openxmlformats.org/drawingml/2006/table">
            <a:tbl>
              <a:tblPr firstRow="1" bandRow="1">
                <a:tableStyleId>{00A15C55-8517-42AA-B614-E9B94910E393}</a:tableStyleId>
              </a:tblPr>
              <a:tblGrid>
                <a:gridCol w="976539">
                  <a:extLst>
                    <a:ext uri="{9D8B030D-6E8A-4147-A177-3AD203B41FA5}">
                      <a16:colId xmlns:a16="http://schemas.microsoft.com/office/drawing/2014/main" val="2721621986"/>
                    </a:ext>
                  </a:extLst>
                </a:gridCol>
                <a:gridCol w="1431600">
                  <a:extLst>
                    <a:ext uri="{9D8B030D-6E8A-4147-A177-3AD203B41FA5}">
                      <a16:colId xmlns:a16="http://schemas.microsoft.com/office/drawing/2014/main" val="2777487665"/>
                    </a:ext>
                  </a:extLst>
                </a:gridCol>
                <a:gridCol w="5288058">
                  <a:extLst>
                    <a:ext uri="{9D8B030D-6E8A-4147-A177-3AD203B41FA5}">
                      <a16:colId xmlns:a16="http://schemas.microsoft.com/office/drawing/2014/main" val="1103378031"/>
                    </a:ext>
                  </a:extLst>
                </a:gridCol>
                <a:gridCol w="4228890">
                  <a:extLst>
                    <a:ext uri="{9D8B030D-6E8A-4147-A177-3AD203B41FA5}">
                      <a16:colId xmlns:a16="http://schemas.microsoft.com/office/drawing/2014/main" val="2678493234"/>
                    </a:ext>
                  </a:extLst>
                </a:gridCol>
              </a:tblGrid>
              <a:tr h="434539">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1066596">
                <a:tc>
                  <a:txBody>
                    <a:bodyPr/>
                    <a:lstStyle/>
                    <a:p>
                      <a:endParaRPr lang="en-US" sz="1200"/>
                    </a:p>
                  </a:txBody>
                  <a:tcPr/>
                </a:tc>
                <a:tc>
                  <a:txBody>
                    <a:bodyPr/>
                    <a:lstStyle/>
                    <a:p>
                      <a:r>
                        <a:rPr lang="en-US" sz="1200" dirty="0"/>
                        <a:t>Unified Programming Model</a:t>
                      </a:r>
                    </a:p>
                  </a:txBody>
                  <a:tcPr anchor="ctr"/>
                </a:tc>
                <a:tc>
                  <a:txBody>
                    <a:bodyPr/>
                    <a:lstStyle/>
                    <a:p>
                      <a:r>
                        <a:rPr lang="en-US" sz="1200" dirty="0"/>
                        <a:t>Often a streaming application also needs to interact with batch data, do interactive analysis, do machine learning etc. A unified API and programming model can improve developer productivity as well as performance.</a:t>
                      </a:r>
                    </a:p>
                  </a:txBody>
                  <a:tcPr anchor="ctr"/>
                </a:tc>
                <a:tc>
                  <a:txBody>
                    <a:bodyPr/>
                    <a:lstStyle/>
                    <a:p>
                      <a:r>
                        <a:rPr lang="en-US" sz="1200"/>
                        <a:t>Apache Spark Streaming in the best option for this requirement.</a:t>
                      </a:r>
                    </a:p>
                  </a:txBody>
                  <a:tcPr anchor="ctr"/>
                </a:tc>
                <a:extLst>
                  <a:ext uri="{0D108BD9-81ED-4DB2-BD59-A6C34878D82A}">
                    <a16:rowId xmlns:a16="http://schemas.microsoft.com/office/drawing/2014/main" val="3711609378"/>
                  </a:ext>
                </a:extLst>
              </a:tr>
              <a:tr h="1066596">
                <a:tc>
                  <a:txBody>
                    <a:bodyPr/>
                    <a:lstStyle/>
                    <a:p>
                      <a:endParaRPr lang="en-US" sz="1200"/>
                    </a:p>
                  </a:txBody>
                  <a:tcPr anchor="ctr"/>
                </a:tc>
                <a:tc>
                  <a:txBody>
                    <a:bodyPr/>
                    <a:lstStyle/>
                    <a:p>
                      <a:r>
                        <a:rPr lang="en-US" sz="1200"/>
                        <a:t>Input Sources</a:t>
                      </a:r>
                    </a:p>
                  </a:txBody>
                  <a:tcPr anchor="ctr"/>
                </a:tc>
                <a:tc>
                  <a:txBody>
                    <a:bodyPr/>
                    <a:lstStyle/>
                    <a:p>
                      <a:r>
                        <a:rPr lang="en-US" sz="1200" dirty="0"/>
                        <a:t>The service should be able to consume data from common ingestion services such as Kafka, HDFS and cloud storage services.</a:t>
                      </a:r>
                    </a:p>
                  </a:txBody>
                  <a:tcPr anchor="ctr"/>
                </a:tc>
                <a:tc>
                  <a:txBody>
                    <a:bodyPr/>
                    <a:lstStyle/>
                    <a:p>
                      <a:r>
                        <a:rPr lang="en-US" sz="1200" dirty="0"/>
                        <a:t>If the source supports consumption in parallel, the connector must support that. The underlying details of how to consume the events in parallel should, as far as possible, be transparent to the streaming application. </a:t>
                      </a:r>
                    </a:p>
                  </a:txBody>
                  <a:tcPr anchor="ctr"/>
                </a:tc>
                <a:extLst>
                  <a:ext uri="{0D108BD9-81ED-4DB2-BD59-A6C34878D82A}">
                    <a16:rowId xmlns:a16="http://schemas.microsoft.com/office/drawing/2014/main" val="80075711"/>
                  </a:ext>
                </a:extLst>
              </a:tr>
              <a:tr h="880962">
                <a:tc>
                  <a:txBody>
                    <a:bodyPr/>
                    <a:lstStyle/>
                    <a:p>
                      <a:endParaRPr lang="en-US" sz="1200"/>
                    </a:p>
                  </a:txBody>
                  <a:tcPr anchor="ctr"/>
                </a:tc>
                <a:tc>
                  <a:txBody>
                    <a:bodyPr/>
                    <a:lstStyle/>
                    <a:p>
                      <a:r>
                        <a:rPr lang="en-US" sz="1200"/>
                        <a:t>Output Sinks</a:t>
                      </a:r>
                    </a:p>
                  </a:txBody>
                  <a:tcPr anchor="ctr"/>
                </a:tc>
                <a:tc>
                  <a:txBody>
                    <a:bodyPr/>
                    <a:lstStyle/>
                    <a:p>
                      <a:r>
                        <a:rPr lang="en-US" sz="1200"/>
                        <a:t>The service should be able to store the output of an analysis in another ingestion service (for further analysis), or in a long-term storage service for batch analysis. </a:t>
                      </a:r>
                    </a:p>
                  </a:txBody>
                  <a:tcPr anchor="ctr"/>
                </a:tc>
                <a:tc>
                  <a:txBody>
                    <a:bodyPr/>
                    <a:lstStyle/>
                    <a:p>
                      <a:endParaRPr lang="en-US" sz="1200"/>
                    </a:p>
                  </a:txBody>
                  <a:tcPr anchor="ctr"/>
                </a:tc>
                <a:extLst>
                  <a:ext uri="{0D108BD9-81ED-4DB2-BD59-A6C34878D82A}">
                    <a16:rowId xmlns:a16="http://schemas.microsoft.com/office/drawing/2014/main" val="1179290825"/>
                  </a:ext>
                </a:extLst>
              </a:tr>
              <a:tr h="967235">
                <a:tc>
                  <a:txBody>
                    <a:bodyPr/>
                    <a:lstStyle/>
                    <a:p>
                      <a:endParaRPr lang="en-US" sz="1200"/>
                    </a:p>
                  </a:txBody>
                  <a:tcPr anchor="ctr"/>
                </a:tc>
                <a:tc>
                  <a:txBody>
                    <a:bodyPr/>
                    <a:lstStyle/>
                    <a:p>
                      <a:r>
                        <a:rPr lang="en-US" sz="1200"/>
                        <a:t>Extensibility</a:t>
                      </a:r>
                    </a:p>
                  </a:txBody>
                  <a:tcPr anchor="ctr"/>
                </a:tc>
                <a:tc>
                  <a:txBody>
                    <a:bodyPr/>
                    <a:lstStyle/>
                    <a:p>
                      <a:r>
                        <a:rPr lang="en-US" sz="1200"/>
                        <a:t>It should be possible to extend the built-in analytics capabilities of the service with custom code implemented either as libraries, user-defined functions or scripts.</a:t>
                      </a:r>
                    </a:p>
                  </a:txBody>
                  <a:tcPr anchor="ctr"/>
                </a:tc>
                <a:tc>
                  <a:txBody>
                    <a:bodyPr/>
                    <a:lstStyle/>
                    <a:p>
                      <a:r>
                        <a:rPr lang="en-US" sz="1200"/>
                        <a:t>Extensibility can also refer to the ability to add custom source and sinks. This is important when the streaming data has to be joined with “reference data” that may be in source that is not supported out of the box.</a:t>
                      </a:r>
                    </a:p>
                  </a:txBody>
                  <a:tcPr anchor="ctr"/>
                </a:tc>
                <a:extLst>
                  <a:ext uri="{0D108BD9-81ED-4DB2-BD59-A6C34878D82A}">
                    <a16:rowId xmlns:a16="http://schemas.microsoft.com/office/drawing/2014/main" val="3561301258"/>
                  </a:ext>
                </a:extLst>
              </a:tr>
              <a:tr h="1498641">
                <a:tc>
                  <a:txBody>
                    <a:bodyPr/>
                    <a:lstStyle/>
                    <a:p>
                      <a:endParaRPr lang="en-US" sz="1200" dirty="0"/>
                    </a:p>
                  </a:txBody>
                  <a:tcPr anchor="ctr"/>
                </a:tc>
                <a:tc>
                  <a:txBody>
                    <a:bodyPr/>
                    <a:lstStyle/>
                    <a:p>
                      <a:r>
                        <a:rPr lang="en-US" sz="1200"/>
                        <a:t>Machine Learning (ML) Integration</a:t>
                      </a:r>
                    </a:p>
                  </a:txBody>
                  <a:tcPr anchor="ctr"/>
                </a:tc>
                <a:tc>
                  <a:txBody>
                    <a:bodyPr/>
                    <a:lstStyle/>
                    <a:p>
                      <a:r>
                        <a:rPr lang="en-US" sz="1200" dirty="0"/>
                        <a:t>A common pattern in streaming applications is to ‘score’ every event of an incoming stream against a pre-trained, deployed machine learning model The service should support easily connecting to a deployed pre-trained model and submitting events to it for scoring.</a:t>
                      </a:r>
                    </a:p>
                  </a:txBody>
                  <a:tcPr anchor="ctr"/>
                </a:tc>
                <a:tc>
                  <a:txBody>
                    <a:bodyPr/>
                    <a:lstStyle/>
                    <a:p>
                      <a:endParaRPr lang="en-US" sz="1200" dirty="0"/>
                    </a:p>
                  </a:txBody>
                  <a:tcPr anchor="ctr"/>
                </a:tc>
                <a:extLst>
                  <a:ext uri="{0D108BD9-81ED-4DB2-BD59-A6C34878D82A}">
                    <a16:rowId xmlns:a16="http://schemas.microsoft.com/office/drawing/2014/main" val="4025258692"/>
                  </a:ext>
                </a:extLst>
              </a:tr>
            </a:tbl>
          </a:graphicData>
        </a:graphic>
      </p:graphicFrame>
      <p:grpSp>
        <p:nvGrpSpPr>
          <p:cNvPr id="6" name="Group 5">
            <a:extLst>
              <a:ext uri="{FF2B5EF4-FFF2-40B4-BE49-F238E27FC236}">
                <a16:creationId xmlns:a16="http://schemas.microsoft.com/office/drawing/2014/main" id="{C30BC9D0-0B52-4AEC-80EB-3ECED29D0399}"/>
              </a:ext>
            </a:extLst>
          </p:cNvPr>
          <p:cNvGrpSpPr/>
          <p:nvPr/>
        </p:nvGrpSpPr>
        <p:grpSpPr>
          <a:xfrm>
            <a:off x="421247" y="1696481"/>
            <a:ext cx="457200" cy="4590778"/>
            <a:chOff x="421247" y="1696481"/>
            <a:chExt cx="457200" cy="4590778"/>
          </a:xfrm>
        </p:grpSpPr>
        <p:pic>
          <p:nvPicPr>
            <p:cNvPr id="44034" name="Picture 2" descr="http://a3.mzstatic.com/us/r30/Purple3/v4/ad/4f/f9/ad4ff968-e4d0-4048-5c6f-48b5a3b4b0b5/icon175x175.png">
              <a:extLst>
                <a:ext uri="{FF2B5EF4-FFF2-40B4-BE49-F238E27FC236}">
                  <a16:creationId xmlns:a16="http://schemas.microsoft.com/office/drawing/2014/main" id="{B6A31EEE-5A25-4426-863D-7B6C213396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7" y="169648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Related image">
              <a:extLst>
                <a:ext uri="{FF2B5EF4-FFF2-40B4-BE49-F238E27FC236}">
                  <a16:creationId xmlns:a16="http://schemas.microsoft.com/office/drawing/2014/main" id="{FFA46150-6B12-4731-9380-79452B455A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247" y="281144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https://cdn2.iconfinder.com/data/icons/large-glossy-svg-icons/512/logout_user_login_account-512.png">
              <a:extLst>
                <a:ext uri="{FF2B5EF4-FFF2-40B4-BE49-F238E27FC236}">
                  <a16:creationId xmlns:a16="http://schemas.microsoft.com/office/drawing/2014/main" id="{FD25E82B-698E-46FA-8431-3FD63036A8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47" y="369780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Image result for extensibility icon">
              <a:extLst>
                <a:ext uri="{FF2B5EF4-FFF2-40B4-BE49-F238E27FC236}">
                  <a16:creationId xmlns:a16="http://schemas.microsoft.com/office/drawing/2014/main" id="{AA313A3F-BA3E-48BA-98CF-063D42D0C2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247" y="464026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85D515-06E5-44B8-813D-19CA2AC4F08C}"/>
                </a:ext>
              </a:extLst>
            </p:cNvPr>
            <p:cNvPicPr>
              <a:picLocks noChangeAspect="1"/>
            </p:cNvPicPr>
            <p:nvPr/>
          </p:nvPicPr>
          <p:blipFill>
            <a:blip r:embed="rId7"/>
            <a:stretch>
              <a:fillRect/>
            </a:stretch>
          </p:blipFill>
          <p:spPr>
            <a:xfrm>
              <a:off x="421247" y="5830059"/>
              <a:ext cx="457200" cy="457200"/>
            </a:xfrm>
            <a:prstGeom prst="rect">
              <a:avLst/>
            </a:prstGeom>
          </p:spPr>
        </p:pic>
      </p:grpSp>
    </p:spTree>
    <p:extLst>
      <p:ext uri="{BB962C8B-B14F-4D97-AF65-F5344CB8AC3E}">
        <p14:creationId xmlns:p14="http://schemas.microsoft.com/office/powerpoint/2010/main" val="48980096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60DEE-DE6A-4AC4-B226-CA8F12D6DF24}"/>
              </a:ext>
            </a:extLst>
          </p:cNvPr>
          <p:cNvSpPr>
            <a:spLocks noGrp="1"/>
          </p:cNvSpPr>
          <p:nvPr>
            <p:ph type="title"/>
          </p:nvPr>
        </p:nvSpPr>
        <p:spPr>
          <a:xfrm>
            <a:off x="76294" y="3349695"/>
            <a:ext cx="11655840" cy="899665"/>
          </a:xfrm>
        </p:spPr>
        <p:txBody>
          <a:bodyPr/>
          <a:lstStyle/>
          <a:p>
            <a:r>
              <a:rPr lang="en-US"/>
              <a:t>Azure Stream Analytics</a:t>
            </a:r>
          </a:p>
        </p:txBody>
      </p:sp>
    </p:spTree>
    <p:extLst>
      <p:ext uri="{BB962C8B-B14F-4D97-AF65-F5344CB8AC3E}">
        <p14:creationId xmlns:p14="http://schemas.microsoft.com/office/powerpoint/2010/main" val="220138740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067823" y="2801509"/>
            <a:ext cx="3854627" cy="3316772"/>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927" y="2801509"/>
            <a:ext cx="3854627" cy="3316772"/>
          </a:xfrm>
          <a:prstGeom prst="rect">
            <a:avLst/>
          </a:prstGeom>
        </p:spPr>
      </p:pic>
      <p:pic>
        <p:nvPicPr>
          <p:cNvPr id="16" name="Picture 2" descr="C:\Users\v-abb\Dropbox\SQL Server 14\Hybrid IT Image_no peopl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4168376" y="2801508"/>
            <a:ext cx="3854627" cy="3316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28995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What is Azure Stream Analytics?</a:t>
            </a:r>
          </a:p>
        </p:txBody>
      </p:sp>
      <p:sp>
        <p:nvSpPr>
          <p:cNvPr id="7" name="Rectangle 6"/>
          <p:cNvSpPr>
            <a:spLocks/>
          </p:cNvSpPr>
          <p:nvPr>
            <p:custDataLst>
              <p:tags r:id="rId1"/>
            </p:custDataLst>
          </p:nvPr>
        </p:nvSpPr>
        <p:spPr bwMode="auto">
          <a:xfrm>
            <a:off x="4168376" y="1636171"/>
            <a:ext cx="3854627" cy="11653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Mission critical reliability and scale </a:t>
            </a:r>
          </a:p>
        </p:txBody>
      </p:sp>
      <p:sp>
        <p:nvSpPr>
          <p:cNvPr id="11" name="Rectangle 10"/>
          <p:cNvSpPr>
            <a:spLocks/>
          </p:cNvSpPr>
          <p:nvPr>
            <p:custDataLst>
              <p:tags r:id="rId2"/>
            </p:custDataLst>
          </p:nvPr>
        </p:nvSpPr>
        <p:spPr bwMode="auto">
          <a:xfrm>
            <a:off x="8067824" y="1636171"/>
            <a:ext cx="3854627" cy="1165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Enables rapid development</a:t>
            </a:r>
          </a:p>
        </p:txBody>
      </p:sp>
      <p:sp>
        <p:nvSpPr>
          <p:cNvPr id="14" name="Rectangle 13"/>
          <p:cNvSpPr>
            <a:spLocks/>
          </p:cNvSpPr>
          <p:nvPr>
            <p:custDataLst>
              <p:tags r:id="rId3"/>
            </p:custDataLst>
          </p:nvPr>
        </p:nvSpPr>
        <p:spPr bwMode="auto">
          <a:xfrm>
            <a:off x="268928" y="1636171"/>
            <a:ext cx="3854627" cy="11653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Fully managed </a:t>
            </a:r>
            <a:b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b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real-time analytics</a:t>
            </a:r>
          </a:p>
        </p:txBody>
      </p:sp>
    </p:spTree>
    <p:extLst>
      <p:ext uri="{BB962C8B-B14F-4D97-AF65-F5344CB8AC3E}">
        <p14:creationId xmlns:p14="http://schemas.microsoft.com/office/powerpoint/2010/main" val="100715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944" y="143531"/>
            <a:ext cx="11147432" cy="747791"/>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Analytics—Capabilities Overview</a:t>
            </a:r>
          </a:p>
        </p:txBody>
      </p:sp>
      <p:sp>
        <p:nvSpPr>
          <p:cNvPr id="40" name="Text Placeholder 4"/>
          <p:cNvSpPr txBox="1">
            <a:spLocks/>
          </p:cNvSpPr>
          <p:nvPr/>
        </p:nvSpPr>
        <p:spPr>
          <a:xfrm>
            <a:off x="2368387" y="1681969"/>
            <a:ext cx="3585850"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Rich temporal and sequential analytical models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Dynamic, flexible query and data source management</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Familiar SQL-like syntax for improved developer productivity</a:t>
            </a:r>
          </a:p>
        </p:txBody>
      </p:sp>
      <p:grpSp>
        <p:nvGrpSpPr>
          <p:cNvPr id="9" name="Group 8"/>
          <p:cNvGrpSpPr/>
          <p:nvPr/>
        </p:nvGrpSpPr>
        <p:grpSpPr>
          <a:xfrm>
            <a:off x="642266" y="1864874"/>
            <a:ext cx="1603150" cy="1603150"/>
            <a:chOff x="491811" y="1287503"/>
            <a:chExt cx="1635296" cy="1635296"/>
          </a:xfrm>
        </p:grpSpPr>
        <p:sp>
          <p:nvSpPr>
            <p:cNvPr id="49" name="Rectangle 48"/>
            <p:cNvSpPr>
              <a:spLocks noChangeAspect="1"/>
            </p:cNvSpPr>
            <p:nvPr/>
          </p:nvSpPr>
          <p:spPr bwMode="auto">
            <a:xfrm>
              <a:off x="491811" y="128750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46" name="Group 45"/>
            <p:cNvGrpSpPr>
              <a:grpSpLocks noChangeAspect="1"/>
            </p:cNvGrpSpPr>
            <p:nvPr/>
          </p:nvGrpSpPr>
          <p:grpSpPr bwMode="black">
            <a:xfrm>
              <a:off x="491811" y="1611986"/>
              <a:ext cx="1212384" cy="986328"/>
              <a:chOff x="5184775" y="225425"/>
              <a:chExt cx="1500188" cy="1220788"/>
            </a:xfrm>
            <a:solidFill>
              <a:srgbClr val="FFFFFF"/>
            </a:solidFill>
          </p:grpSpPr>
          <p:sp>
            <p:nvSpPr>
              <p:cNvPr id="4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4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5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grpSp>
      <p:sp>
        <p:nvSpPr>
          <p:cNvPr id="51" name="Text Placeholder 4"/>
          <p:cNvSpPr txBox="1">
            <a:spLocks/>
          </p:cNvSpPr>
          <p:nvPr/>
        </p:nvSpPr>
        <p:spPr>
          <a:xfrm>
            <a:off x="2368387" y="4513141"/>
            <a:ext cx="3643735" cy="160314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Highly resilient system through redundant instances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Guaranteed, exactly once event processing</a:t>
            </a:r>
          </a:p>
        </p:txBody>
      </p:sp>
      <p:grpSp>
        <p:nvGrpSpPr>
          <p:cNvPr id="7" name="Group 6"/>
          <p:cNvGrpSpPr/>
          <p:nvPr/>
        </p:nvGrpSpPr>
        <p:grpSpPr>
          <a:xfrm>
            <a:off x="642266" y="4513139"/>
            <a:ext cx="1603150" cy="1603150"/>
            <a:chOff x="491811" y="3064873"/>
            <a:chExt cx="1635296" cy="1635296"/>
          </a:xfrm>
        </p:grpSpPr>
        <p:sp>
          <p:nvSpPr>
            <p:cNvPr id="41" name="Rectangle 40"/>
            <p:cNvSpPr>
              <a:spLocks noChangeAspect="1"/>
            </p:cNvSpPr>
            <p:nvPr/>
          </p:nvSpPr>
          <p:spPr bwMode="auto">
            <a:xfrm>
              <a:off x="491811" y="306487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66" y="3276328"/>
              <a:ext cx="1212384" cy="1212384"/>
            </a:xfrm>
            <a:prstGeom prst="rect">
              <a:avLst/>
            </a:prstGeom>
          </p:spPr>
        </p:pic>
      </p:grpSp>
      <p:sp>
        <p:nvSpPr>
          <p:cNvPr id="57" name="Text Placeholder 4"/>
          <p:cNvSpPr txBox="1">
            <a:spLocks/>
          </p:cNvSpPr>
          <p:nvPr/>
        </p:nvSpPr>
        <p:spPr>
          <a:xfrm>
            <a:off x="8234971" y="4516073"/>
            <a:ext cx="3340243" cy="159923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Multi-tenant Azure service with flexible, elastic capacity</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Federated scale out collection and analytics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Auto managed – just specify resources to be allocated</a:t>
            </a:r>
          </a:p>
        </p:txBody>
      </p:sp>
      <p:grpSp>
        <p:nvGrpSpPr>
          <p:cNvPr id="6" name="Group 5"/>
          <p:cNvGrpSpPr/>
          <p:nvPr/>
        </p:nvGrpSpPr>
        <p:grpSpPr>
          <a:xfrm>
            <a:off x="6393306" y="4513140"/>
            <a:ext cx="1603150" cy="1605105"/>
            <a:chOff x="491811" y="4776886"/>
            <a:chExt cx="1635297" cy="1637291"/>
          </a:xfrm>
        </p:grpSpPr>
        <p:sp>
          <p:nvSpPr>
            <p:cNvPr id="56" name="Rectangle 55"/>
            <p:cNvSpPr>
              <a:spLocks noChangeAspect="1"/>
            </p:cNvSpPr>
            <p:nvPr/>
          </p:nvSpPr>
          <p:spPr bwMode="auto">
            <a:xfrm>
              <a:off x="491811" y="4778881"/>
              <a:ext cx="1635296" cy="16352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8" name="Picture 3" descr="\\MAGNUM\Projects\Microsoft\Cloud Power FY12\Design\Icons\PNGs\Scalable_Elastic_4.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491811" y="4776886"/>
              <a:ext cx="1635297" cy="1635297"/>
            </a:xfrm>
            <a:prstGeom prst="rect">
              <a:avLst/>
            </a:prstGeom>
            <a:solidFill>
              <a:schemeClr val="accent1"/>
            </a:solidFill>
          </p:spPr>
        </p:pic>
      </p:grpSp>
      <p:sp>
        <p:nvSpPr>
          <p:cNvPr id="17" name="Text Placeholder 4"/>
          <p:cNvSpPr txBox="1">
            <a:spLocks/>
          </p:cNvSpPr>
          <p:nvPr/>
        </p:nvSpPr>
        <p:spPr>
          <a:xfrm>
            <a:off x="8234972" y="1864874"/>
            <a:ext cx="3872772"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Health and KPI metrics of the cluster</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Notifications and alerting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Drill-down through explorative troubleshooting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Logging and tracing infrastructure for user code</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Policy based metadata management</a:t>
            </a:r>
          </a:p>
          <a:p>
            <a:pPr marL="0" marR="0" lvl="0" indent="0" algn="l" defTabSz="914363" rtl="0" eaLnBrk="1" fontAlgn="auto" latinLnBrk="0" hangingPunct="1">
              <a:lnSpc>
                <a:spcPct val="100000"/>
              </a:lnSpc>
              <a:spcBef>
                <a:spcPts val="0"/>
              </a:spcBef>
              <a:spcAft>
                <a:spcPts val="0"/>
              </a:spcAft>
              <a:buClrTx/>
              <a:buSzTx/>
              <a:buFont typeface="Wingdings" pitchFamily="2" charset="2"/>
              <a:buNone/>
              <a:tabLst/>
              <a:defRPr/>
            </a:pPr>
            <a:endParaRPr kumimoji="0" lang="en-US" sz="1400"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8" name="Group 7"/>
          <p:cNvGrpSpPr/>
          <p:nvPr/>
        </p:nvGrpSpPr>
        <p:grpSpPr>
          <a:xfrm>
            <a:off x="6393306" y="1864874"/>
            <a:ext cx="1603150" cy="1603150"/>
            <a:chOff x="6687018" y="3074069"/>
            <a:chExt cx="1635296" cy="1635296"/>
          </a:xfrm>
        </p:grpSpPr>
        <p:sp>
          <p:nvSpPr>
            <p:cNvPr id="15" name="Rectangle 14"/>
            <p:cNvSpPr>
              <a:spLocks noChangeAspect="1"/>
            </p:cNvSpPr>
            <p:nvPr/>
          </p:nvSpPr>
          <p:spPr bwMode="auto">
            <a:xfrm>
              <a:off x="6687018" y="3074069"/>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19" name="Freeform 80"/>
            <p:cNvSpPr>
              <a:spLocks noChangeAspect="1" noEditPoints="1"/>
            </p:cNvSpPr>
            <p:nvPr/>
          </p:nvSpPr>
          <p:spPr bwMode="black">
            <a:xfrm>
              <a:off x="7005003" y="3285524"/>
              <a:ext cx="999322" cy="1212384"/>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10" name="Rectangle 9"/>
          <p:cNvSpPr/>
          <p:nvPr/>
        </p:nvSpPr>
        <p:spPr>
          <a:xfrm>
            <a:off x="741565" y="1417939"/>
            <a:ext cx="140455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Easy Analytics</a:t>
            </a:r>
          </a:p>
        </p:txBody>
      </p:sp>
      <p:sp>
        <p:nvSpPr>
          <p:cNvPr id="11" name="Rectangle 10"/>
          <p:cNvSpPr/>
          <p:nvPr/>
        </p:nvSpPr>
        <p:spPr>
          <a:xfrm>
            <a:off x="701106" y="4079544"/>
            <a:ext cx="1485471"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 Reliability</a:t>
            </a:r>
          </a:p>
        </p:txBody>
      </p:sp>
      <p:sp>
        <p:nvSpPr>
          <p:cNvPr id="12" name="Rectangle 11"/>
          <p:cNvSpPr/>
          <p:nvPr/>
        </p:nvSpPr>
        <p:spPr>
          <a:xfrm>
            <a:off x="6215372" y="1417939"/>
            <a:ext cx="3152017"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Monitoring and Trouble Shooting</a:t>
            </a:r>
          </a:p>
        </p:txBody>
      </p:sp>
      <p:sp>
        <p:nvSpPr>
          <p:cNvPr id="13" name="Rectangle 12"/>
          <p:cNvSpPr/>
          <p:nvPr/>
        </p:nvSpPr>
        <p:spPr>
          <a:xfrm>
            <a:off x="6874120" y="4079544"/>
            <a:ext cx="64152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Scale</a:t>
            </a:r>
          </a:p>
        </p:txBody>
      </p:sp>
    </p:spTree>
    <p:extLst>
      <p:ext uri="{BB962C8B-B14F-4D97-AF65-F5344CB8AC3E}">
        <p14:creationId xmlns:p14="http://schemas.microsoft.com/office/powerpoint/2010/main" val="27912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EFABE14-0F85-4717-9A4A-88D3FE37FF3A}"/>
              </a:ext>
            </a:extLst>
          </p:cNvPr>
          <p:cNvSpPr/>
          <p:nvPr/>
        </p:nvSpPr>
        <p:spPr bwMode="auto">
          <a:xfrm>
            <a:off x="6792686" y="1862598"/>
            <a:ext cx="4847007" cy="455195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C00695D0-16EE-4D53-8B79-82E10A7A3672}"/>
              </a:ext>
            </a:extLst>
          </p:cNvPr>
          <p:cNvSpPr>
            <a:spLocks noGrp="1"/>
          </p:cNvSpPr>
          <p:nvPr>
            <p:ph type="title"/>
          </p:nvPr>
        </p:nvSpPr>
        <p:spPr>
          <a:xfrm>
            <a:off x="269240" y="289512"/>
            <a:ext cx="11655840" cy="592406"/>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Integration with Azure EVENT HUB &amp; IoT Hub</a:t>
            </a:r>
          </a:p>
        </p:txBody>
      </p:sp>
      <p:sp>
        <p:nvSpPr>
          <p:cNvPr id="4" name="TextBox 3">
            <a:extLst>
              <a:ext uri="{FF2B5EF4-FFF2-40B4-BE49-F238E27FC236}">
                <a16:creationId xmlns:a16="http://schemas.microsoft.com/office/drawing/2014/main" id="{E81698F4-8BC1-4E6C-B70E-BDAF5E71613E}"/>
              </a:ext>
            </a:extLst>
          </p:cNvPr>
          <p:cNvSpPr txBox="1"/>
          <p:nvPr/>
        </p:nvSpPr>
        <p:spPr>
          <a:xfrm>
            <a:off x="30938" y="881917"/>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Azure Stream Analytics has built-in, first class integration with Azure Event Hubs and IoT Hub </a:t>
            </a:r>
          </a:p>
        </p:txBody>
      </p:sp>
      <p:pic>
        <p:nvPicPr>
          <p:cNvPr id="5" name="Picture 2" descr="https://overview.azureedge.net/cdn/Stream%20Analytics.png">
            <a:extLst>
              <a:ext uri="{FF2B5EF4-FFF2-40B4-BE49-F238E27FC236}">
                <a16:creationId xmlns:a16="http://schemas.microsoft.com/office/drawing/2014/main" id="{59B98AF7-D670-44D5-A300-5195DD1144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362" y="3424848"/>
            <a:ext cx="1510641" cy="1510641"/>
          </a:xfrm>
          <a:prstGeom prst="rect">
            <a:avLst/>
          </a:prstGeom>
          <a:solidFill>
            <a:schemeClr val="bg1"/>
          </a:solidFill>
        </p:spPr>
      </p:pic>
      <p:pic>
        <p:nvPicPr>
          <p:cNvPr id="9" name="Picture 8">
            <a:extLst>
              <a:ext uri="{FF2B5EF4-FFF2-40B4-BE49-F238E27FC236}">
                <a16:creationId xmlns:a16="http://schemas.microsoft.com/office/drawing/2014/main" id="{5074F10F-A100-4ACD-B2D0-F909DDE135E1}"/>
              </a:ext>
            </a:extLst>
          </p:cNvPr>
          <p:cNvPicPr>
            <a:picLocks noChangeAspect="1"/>
          </p:cNvPicPr>
          <p:nvPr/>
        </p:nvPicPr>
        <p:blipFill>
          <a:blip r:embed="rId4"/>
          <a:stretch>
            <a:fillRect/>
          </a:stretch>
        </p:blipFill>
        <p:spPr>
          <a:xfrm>
            <a:off x="7113787" y="3677248"/>
            <a:ext cx="1005840" cy="1005840"/>
          </a:xfrm>
          <a:prstGeom prst="rect">
            <a:avLst/>
          </a:prstGeom>
          <a:solidFill>
            <a:schemeClr val="bg1"/>
          </a:solidFill>
        </p:spPr>
      </p:pic>
      <p:pic>
        <p:nvPicPr>
          <p:cNvPr id="15364" name="Picture 4" descr="http://www.cloudmonix.com/wp-content/uploads/2016/12/Azure-Event-Hubs.png">
            <a:extLst>
              <a:ext uri="{FF2B5EF4-FFF2-40B4-BE49-F238E27FC236}">
                <a16:creationId xmlns:a16="http://schemas.microsoft.com/office/drawing/2014/main" id="{4E838223-2B7F-46C6-899D-A360B1D6DC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87" y="2133057"/>
            <a:ext cx="1005840" cy="1005840"/>
          </a:xfrm>
          <a:prstGeom prst="rect">
            <a:avLst/>
          </a:prstGeom>
          <a:solidFill>
            <a:schemeClr val="bg1"/>
          </a:solidFill>
        </p:spPr>
      </p:pic>
      <p:cxnSp>
        <p:nvCxnSpPr>
          <p:cNvPr id="12" name="Connector: Elbow 11">
            <a:extLst>
              <a:ext uri="{FF2B5EF4-FFF2-40B4-BE49-F238E27FC236}">
                <a16:creationId xmlns:a16="http://schemas.microsoft.com/office/drawing/2014/main" id="{CAA4E14D-192F-46E9-9525-F431DCE51C05}"/>
              </a:ext>
            </a:extLst>
          </p:cNvPr>
          <p:cNvCxnSpPr/>
          <p:nvPr/>
        </p:nvCxnSpPr>
        <p:spPr>
          <a:xfrm>
            <a:off x="8194629" y="2504184"/>
            <a:ext cx="1816312" cy="128016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1E9FF0C-1ECD-497F-AB7C-A2FB3020D0D2}"/>
              </a:ext>
            </a:extLst>
          </p:cNvPr>
          <p:cNvCxnSpPr>
            <a:cxnSpLocks/>
          </p:cNvCxnSpPr>
          <p:nvPr/>
        </p:nvCxnSpPr>
        <p:spPr>
          <a:xfrm flipV="1">
            <a:off x="8264641" y="4527833"/>
            <a:ext cx="1737360" cy="100584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7489BF-28AC-46A5-B8CD-1D757B3B5D89}"/>
              </a:ext>
            </a:extLst>
          </p:cNvPr>
          <p:cNvSpPr txBox="1"/>
          <p:nvPr/>
        </p:nvSpPr>
        <p:spPr>
          <a:xfrm>
            <a:off x="278895" y="2425173"/>
            <a:ext cx="6194546" cy="3000821"/>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from Azure Event Hubs and Azure IoT Hub can be sources of Streaming Data to Azure Stream Analytics.</a:t>
            </a:r>
          </a:p>
          <a:p>
            <a:pPr marL="742950" marR="0" lvl="1" indent="-28575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The connections can be established through the Azure Portal without any coding. (see next slide)</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Blob Storage is supported as a source of Reference Data.</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Stream Analytics supports compression across all data stream input sources (Event Hubs, IoT Hub, and Blob storage).</a:t>
            </a:r>
          </a:p>
        </p:txBody>
      </p:sp>
      <p:grpSp>
        <p:nvGrpSpPr>
          <p:cNvPr id="21" name="Group 20">
            <a:extLst>
              <a:ext uri="{FF2B5EF4-FFF2-40B4-BE49-F238E27FC236}">
                <a16:creationId xmlns:a16="http://schemas.microsoft.com/office/drawing/2014/main" id="{44D1D1B0-A8E1-4F8B-8917-7B10452AD726}"/>
              </a:ext>
            </a:extLst>
          </p:cNvPr>
          <p:cNvGrpSpPr/>
          <p:nvPr/>
        </p:nvGrpSpPr>
        <p:grpSpPr>
          <a:xfrm>
            <a:off x="6847746" y="4989366"/>
            <a:ext cx="1537922" cy="1396187"/>
            <a:chOff x="6847189" y="4748738"/>
            <a:chExt cx="1537922" cy="1396187"/>
          </a:xfrm>
        </p:grpSpPr>
        <p:pic>
          <p:nvPicPr>
            <p:cNvPr id="19" name="Picture 18">
              <a:extLst>
                <a:ext uri="{FF2B5EF4-FFF2-40B4-BE49-F238E27FC236}">
                  <a16:creationId xmlns:a16="http://schemas.microsoft.com/office/drawing/2014/main" id="{52B9742F-FEB7-49DF-895C-D80201400992}"/>
                </a:ext>
              </a:extLst>
            </p:cNvPr>
            <p:cNvPicPr>
              <a:picLocks noChangeAspect="1"/>
            </p:cNvPicPr>
            <p:nvPr/>
          </p:nvPicPr>
          <p:blipFill>
            <a:blip r:embed="rId6"/>
            <a:stretch>
              <a:fillRect/>
            </a:stretch>
          </p:blipFill>
          <p:spPr>
            <a:xfrm>
              <a:off x="7080369" y="4748738"/>
              <a:ext cx="1071563" cy="1071563"/>
            </a:xfrm>
            <a:prstGeom prst="rect">
              <a:avLst/>
            </a:prstGeom>
          </p:spPr>
        </p:pic>
        <p:sp>
          <p:nvSpPr>
            <p:cNvPr id="20" name="TextBox 19">
              <a:extLst>
                <a:ext uri="{FF2B5EF4-FFF2-40B4-BE49-F238E27FC236}">
                  <a16:creationId xmlns:a16="http://schemas.microsoft.com/office/drawing/2014/main" id="{1F7106D6-F63D-4AD0-9584-A077C92919C0}"/>
                </a:ext>
              </a:extLst>
            </p:cNvPr>
            <p:cNvSpPr txBox="1"/>
            <p:nvPr/>
          </p:nvSpPr>
          <p:spPr>
            <a:xfrm>
              <a:off x="6847189" y="5697110"/>
              <a:ext cx="153792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Blob Storage</a:t>
              </a:r>
            </a:p>
          </p:txBody>
        </p:sp>
      </p:grpSp>
      <p:sp>
        <p:nvSpPr>
          <p:cNvPr id="23" name="TextBox 22">
            <a:extLst>
              <a:ext uri="{FF2B5EF4-FFF2-40B4-BE49-F238E27FC236}">
                <a16:creationId xmlns:a16="http://schemas.microsoft.com/office/drawing/2014/main" id="{3981E8F1-0833-4E8E-8D0E-0116855E238B}"/>
              </a:ext>
            </a:extLst>
          </p:cNvPr>
          <p:cNvSpPr txBox="1"/>
          <p:nvPr/>
        </p:nvSpPr>
        <p:spPr>
          <a:xfrm>
            <a:off x="6967170" y="4557182"/>
            <a:ext cx="1241365"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IoT Hub</a:t>
            </a:r>
          </a:p>
        </p:txBody>
      </p:sp>
      <p:sp>
        <p:nvSpPr>
          <p:cNvPr id="24" name="TextBox 23">
            <a:extLst>
              <a:ext uri="{FF2B5EF4-FFF2-40B4-BE49-F238E27FC236}">
                <a16:creationId xmlns:a16="http://schemas.microsoft.com/office/drawing/2014/main" id="{26DF81D3-79E0-4B21-92A4-99DF401F0EFC}"/>
              </a:ext>
            </a:extLst>
          </p:cNvPr>
          <p:cNvSpPr txBox="1"/>
          <p:nvPr/>
        </p:nvSpPr>
        <p:spPr>
          <a:xfrm>
            <a:off x="6896638" y="3004533"/>
            <a:ext cx="1440138"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Event Hubs</a:t>
            </a:r>
          </a:p>
        </p:txBody>
      </p:sp>
      <p:cxnSp>
        <p:nvCxnSpPr>
          <p:cNvPr id="25" name="Straight Arrow Connector 24">
            <a:extLst>
              <a:ext uri="{FF2B5EF4-FFF2-40B4-BE49-F238E27FC236}">
                <a16:creationId xmlns:a16="http://schemas.microsoft.com/office/drawing/2014/main" id="{BAA211B3-20F6-4C57-9FA7-50C3AE81C63F}"/>
              </a:ext>
            </a:extLst>
          </p:cNvPr>
          <p:cNvCxnSpPr/>
          <p:nvPr/>
        </p:nvCxnSpPr>
        <p:spPr>
          <a:xfrm>
            <a:off x="8268638" y="4180168"/>
            <a:ext cx="1742303" cy="0"/>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85B683B-9ECD-4738-BA4D-1A424244380F}"/>
              </a:ext>
            </a:extLst>
          </p:cNvPr>
          <p:cNvSpPr txBox="1"/>
          <p:nvPr/>
        </p:nvSpPr>
        <p:spPr>
          <a:xfrm>
            <a:off x="8152489" y="5223848"/>
            <a:ext cx="129266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Reference Data</a:t>
            </a:r>
          </a:p>
        </p:txBody>
      </p:sp>
      <p:sp>
        <p:nvSpPr>
          <p:cNvPr id="28" name="TextBox 27">
            <a:extLst>
              <a:ext uri="{FF2B5EF4-FFF2-40B4-BE49-F238E27FC236}">
                <a16:creationId xmlns:a16="http://schemas.microsoft.com/office/drawing/2014/main" id="{DD822269-F85F-4C82-838A-78A5DD3DF618}"/>
              </a:ext>
            </a:extLst>
          </p:cNvPr>
          <p:cNvSpPr txBox="1"/>
          <p:nvPr/>
        </p:nvSpPr>
        <p:spPr>
          <a:xfrm>
            <a:off x="8152489" y="3856828"/>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29" name="TextBox 28">
            <a:extLst>
              <a:ext uri="{FF2B5EF4-FFF2-40B4-BE49-F238E27FC236}">
                <a16:creationId xmlns:a16="http://schemas.microsoft.com/office/drawing/2014/main" id="{A075B3FE-55B2-4AC7-A70A-A5C62D6D5E2F}"/>
              </a:ext>
            </a:extLst>
          </p:cNvPr>
          <p:cNvSpPr txBox="1"/>
          <p:nvPr/>
        </p:nvSpPr>
        <p:spPr>
          <a:xfrm>
            <a:off x="8152489" y="2201266"/>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30" name="TextBox 29">
            <a:extLst>
              <a:ext uri="{FF2B5EF4-FFF2-40B4-BE49-F238E27FC236}">
                <a16:creationId xmlns:a16="http://schemas.microsoft.com/office/drawing/2014/main" id="{78FB8398-1F86-4901-8F81-8D11BC73CAC3}"/>
              </a:ext>
            </a:extLst>
          </p:cNvPr>
          <p:cNvSpPr txBox="1"/>
          <p:nvPr/>
        </p:nvSpPr>
        <p:spPr>
          <a:xfrm>
            <a:off x="9982804" y="4846606"/>
            <a:ext cx="1550199" cy="6001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Stream Analytics</a:t>
            </a:r>
          </a:p>
        </p:txBody>
      </p:sp>
    </p:spTree>
    <p:extLst>
      <p:ext uri="{BB962C8B-B14F-4D97-AF65-F5344CB8AC3E}">
        <p14:creationId xmlns:p14="http://schemas.microsoft.com/office/powerpoint/2010/main" val="34327731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STREAM ANALYTICS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Steam Analytics can be a good option</a:t>
            </a:r>
          </a:p>
        </p:txBody>
      </p:sp>
      <p:graphicFrame>
        <p:nvGraphicFramePr>
          <p:cNvPr id="4" name="Table 3">
            <a:extLst>
              <a:ext uri="{FF2B5EF4-FFF2-40B4-BE49-F238E27FC236}">
                <a16:creationId xmlns:a16="http://schemas.microsoft.com/office/drawing/2014/main" id="{461AD722-9950-451A-B398-DE9F670C92C4}"/>
              </a:ext>
            </a:extLst>
          </p:cNvPr>
          <p:cNvGraphicFramePr>
            <a:graphicFrameLocks noGrp="1"/>
          </p:cNvGraphicFramePr>
          <p:nvPr>
            <p:extLst/>
          </p:nvPr>
        </p:nvGraphicFramePr>
        <p:xfrm>
          <a:off x="555998" y="1576169"/>
          <a:ext cx="11159751" cy="4748410"/>
        </p:xfrm>
        <a:graphic>
          <a:graphicData uri="http://schemas.openxmlformats.org/drawingml/2006/table">
            <a:tbl>
              <a:tblPr firstRow="1" bandRow="1">
                <a:tableStyleId>{5C22544A-7EE6-4342-B048-85BDC9FD1C3A}</a:tableStyleId>
              </a:tblPr>
              <a:tblGrid>
                <a:gridCol w="2930152">
                  <a:extLst>
                    <a:ext uri="{9D8B030D-6E8A-4147-A177-3AD203B41FA5}">
                      <a16:colId xmlns:a16="http://schemas.microsoft.com/office/drawing/2014/main" val="3272501966"/>
                    </a:ext>
                  </a:extLst>
                </a:gridCol>
                <a:gridCol w="8229599">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is a serverless solution — no need to provision VMs or clusters.</a:t>
                      </a:r>
                    </a:p>
                  </a:txBody>
                  <a:tcPr anchor="ctr"/>
                </a:tc>
                <a:extLst>
                  <a:ext uri="{0D108BD9-81ED-4DB2-BD59-A6C34878D82A}">
                    <a16:rowId xmlns:a16="http://schemas.microsoft.com/office/drawing/2014/main" val="1212888764"/>
                  </a:ext>
                </a:extLst>
              </a:tr>
              <a:tr h="551622">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Easy Scaling</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scaled easily and dynamically by simply purchasing additional </a:t>
                      </a:r>
                      <a:r>
                        <a:rPr lang="en-US" sz="1600">
                          <a:latin typeface="Segoe UI Semilight" panose="020B0402040204020203" pitchFamily="34" charset="0"/>
                          <a:cs typeface="Segoe UI Semilight" panose="020B0402040204020203" pitchFamily="34" charset="0"/>
                          <a:hlinkClick r:id="rId3"/>
                        </a:rPr>
                        <a:t>Streaming Units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773402847"/>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Out of the box Azure Stream Analytics supports </a:t>
                      </a:r>
                      <a:r>
                        <a:rPr lang="en-US" sz="1600" i="1">
                          <a:latin typeface="Segoe UI Semilight" panose="020B0402040204020203" pitchFamily="34" charset="0"/>
                          <a:cs typeface="Segoe UI Semilight" panose="020B0402040204020203" pitchFamily="34" charset="0"/>
                        </a:rPr>
                        <a:t>Sliding Windows, Hopping Windows and Tumbling Windows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Querying using SQL</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offers a SQL-like query language for performing transformations and computations over streams of events.</a:t>
                      </a:r>
                    </a:p>
                  </a:txBody>
                  <a:tcPr anchor="ctr"/>
                </a:tc>
                <a:extLst>
                  <a:ext uri="{0D108BD9-81ED-4DB2-BD59-A6C34878D82A}">
                    <a16:rowId xmlns:a16="http://schemas.microsoft.com/office/drawing/2014/main" val="1069741416"/>
                  </a:ext>
                </a:extLst>
              </a:tr>
              <a:tr h="632724">
                <a:tc>
                  <a:txBody>
                    <a:bodyPr/>
                    <a:lstStyle/>
                    <a:p>
                      <a:r>
                        <a:rPr lang="en-US" sz="1600">
                          <a:latin typeface="Segoe UI Semilight" panose="020B0402040204020203" pitchFamily="34" charset="0"/>
                          <a:cs typeface="Segoe UI Semilight" panose="020B0402040204020203" pitchFamily="34" charset="0"/>
                        </a:rPr>
                        <a:t>Exactly once processing</a:t>
                      </a:r>
                    </a:p>
                  </a:txBody>
                  <a:tcPr anchor="ctr"/>
                </a:tc>
                <a:tc>
                  <a:txBody>
                    <a:bodyPr/>
                    <a:lstStyle/>
                    <a:p>
                      <a:r>
                        <a:rPr lang="en-US" sz="1600">
                          <a:latin typeface="Segoe UI Semilight" panose="020B0402040204020203" pitchFamily="34" charset="0"/>
                          <a:cs typeface="Segoe UI Semilight" panose="020B0402040204020203" pitchFamily="34" charset="0"/>
                        </a:rPr>
                        <a:t>All input events are processed and only processed once so the output results are complete, and there is no duplicate output. Azure Stream Analytics guarantees exactly once delivery up to the output adapter that writes the output events.</a:t>
                      </a:r>
                    </a:p>
                  </a:txBody>
                  <a:tcPr anchor="ctr"/>
                </a:tc>
                <a:extLst>
                  <a:ext uri="{0D108BD9-81ED-4DB2-BD59-A6C34878D82A}">
                    <a16:rowId xmlns:a16="http://schemas.microsoft.com/office/drawing/2014/main" val="89615517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ML</a:t>
                      </a:r>
                    </a:p>
                  </a:txBody>
                  <a:tcPr anchor="ctr"/>
                </a:tc>
                <a:tc>
                  <a:txBody>
                    <a:bodyPr/>
                    <a:lstStyle/>
                    <a:p>
                      <a:r>
                        <a:rPr lang="en-US" sz="1600">
                          <a:latin typeface="Segoe UI Semilight" panose="020B0402040204020203" pitchFamily="34" charset="0"/>
                          <a:cs typeface="Segoe UI Semilight" panose="020B0402040204020203" pitchFamily="34" charset="0"/>
                        </a:rPr>
                        <a:t>Stream Analytics can easily send streaming events to an Azure model deployed as a web service. It supports “Azure ML” as a built-in function type that can be specified in the Portal. </a:t>
                      </a:r>
                    </a:p>
                  </a:txBody>
                  <a:tcPr anchor="ctr"/>
                </a:tc>
                <a:extLst>
                  <a:ext uri="{0D108BD9-81ED-4DB2-BD59-A6C34878D82A}">
                    <a16:rowId xmlns:a16="http://schemas.microsoft.com/office/drawing/2014/main" val="80054202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IoT Hub and Event Hub</a:t>
                      </a:r>
                    </a:p>
                  </a:txBody>
                  <a:tcPr anchor="ctr"/>
                </a:tc>
                <a:tc>
                  <a:txBody>
                    <a:bodyPr/>
                    <a:lstStyle/>
                    <a:p>
                      <a:r>
                        <a:rPr lang="en-US" sz="1600" dirty="0">
                          <a:latin typeface="Segoe UI Semilight" panose="020B0402040204020203" pitchFamily="34" charset="0"/>
                          <a:cs typeface="Segoe UI Semilight" panose="020B0402040204020203" pitchFamily="34" charset="0"/>
                        </a:rPr>
                        <a:t>Azure Stream Analytics can be configured via the Azure Portal to consume data from Azure IoT Hub and Azure Event Hubs. No coding is required.</a:t>
                      </a:r>
                    </a:p>
                  </a:txBody>
                  <a:tcPr anchor="ctr"/>
                </a:tc>
                <a:extLst>
                  <a:ext uri="{0D108BD9-81ED-4DB2-BD59-A6C34878D82A}">
                    <a16:rowId xmlns:a16="http://schemas.microsoft.com/office/drawing/2014/main" val="1289878111"/>
                  </a:ext>
                </a:extLst>
              </a:tr>
            </a:tbl>
          </a:graphicData>
        </a:graphic>
      </p:graphicFrame>
    </p:spTree>
    <p:extLst>
      <p:ext uri="{BB962C8B-B14F-4D97-AF65-F5344CB8AC3E}">
        <p14:creationId xmlns:p14="http://schemas.microsoft.com/office/powerpoint/2010/main" val="19037067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ED571-CEA2-4828-A47B-F234EA82C9BA}"/>
              </a:ext>
            </a:extLst>
          </p:cNvPr>
          <p:cNvSpPr>
            <a:spLocks noGrp="1"/>
          </p:cNvSpPr>
          <p:nvPr>
            <p:ph type="title"/>
          </p:nvPr>
        </p:nvSpPr>
        <p:spPr>
          <a:xfrm>
            <a:off x="168572" y="3114804"/>
            <a:ext cx="11655840" cy="899665"/>
          </a:xfrm>
        </p:spPr>
        <p:txBody>
          <a:bodyPr/>
          <a:lstStyle/>
          <a:p>
            <a:r>
              <a:rPr lang="en-US"/>
              <a:t>Apache Spark Streaming with Azure Databricks</a:t>
            </a:r>
          </a:p>
        </p:txBody>
      </p:sp>
    </p:spTree>
    <p:extLst>
      <p:ext uri="{BB962C8B-B14F-4D97-AF65-F5344CB8AC3E}">
        <p14:creationId xmlns:p14="http://schemas.microsoft.com/office/powerpoint/2010/main" val="97768985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Spark Structured Streaming Overview</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1" y="2177543"/>
            <a:ext cx="7090573" cy="5254324"/>
          </a:xfrm>
        </p:spPr>
        <p:txBody>
          <a:bodyPr/>
          <a:lstStyle/>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Unifies streaming, interactive and batch queries—a single API for both static bounded data and streaming unbounded data.</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streaming aggregations, event-time windows, windowed grouped aggregation, stream-to-batch joins.</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Features streaming deduplication, multiple output modes and APIs for managing/monitoring streaming queries.</a:t>
            </a:r>
          </a:p>
          <a:p>
            <a:pPr marL="572581" lvl="1" indent="-274320">
              <a:lnSpc>
                <a:spcPts val="2255"/>
              </a:lnSpc>
              <a:spcBef>
                <a:spcPts val="0"/>
              </a:spcBef>
              <a:spcAft>
                <a:spcPts val="2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Also supports interactive &amp; batch queries:</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Aggregate data in a stream, then serve using JDBC</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Change queries at runtime</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Build and apply ML models</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Built-in sources: Kafka, File source (json, csv, text, parquet) </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App development in Scala, Java, Python and R.</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unified system for end-to-end fault-tolerant, exactly-once stateful stream processing</a:t>
            </a:r>
          </a:p>
        </p:txBody>
      </p:sp>
      <p:sp>
        <p:nvSpPr>
          <p:cNvPr id="6" name="Rectangle 5">
            <a:extLst>
              <a:ext uri="{FF2B5EF4-FFF2-40B4-BE49-F238E27FC236}">
                <a16:creationId xmlns:a16="http://schemas.microsoft.com/office/drawing/2014/main" id="{524EBB31-19B0-41C5-AC0D-1A12EE2EF22A}"/>
              </a:ext>
            </a:extLst>
          </p:cNvPr>
          <p:cNvSpPr/>
          <p:nvPr/>
        </p:nvSpPr>
        <p:spPr>
          <a:xfrm>
            <a:off x="618768" y="1689017"/>
            <a:ext cx="11247806" cy="361637"/>
          </a:xfrm>
          <a:prstGeom prst="rect">
            <a:avLst/>
          </a:prstGeom>
          <a:solidFill>
            <a:schemeClr val="accent1"/>
          </a:solidFill>
        </p:spPr>
        <p:txBody>
          <a:bodyPr wrap="square">
            <a:spAutoFit/>
          </a:bodyPr>
          <a:lstStyle/>
          <a:p>
            <a:pPr marL="298261" marR="0" lvl="1" indent="0" algn="ctr" defTabSz="914400" rtl="0" eaLnBrk="1" fontAlgn="auto" latinLnBrk="0" hangingPunct="1">
              <a:lnSpc>
                <a:spcPts val="2100"/>
              </a:lnSpc>
              <a:spcBef>
                <a:spcPts val="0"/>
              </a:spcBef>
              <a:spcAft>
                <a:spcPts val="0"/>
              </a:spcAft>
              <a:buClr>
                <a:srgbClr val="0078D7"/>
              </a:buClr>
              <a:buSzTx/>
              <a:buFontTx/>
              <a:buNone/>
              <a:tabLst/>
              <a:defRPr/>
            </a:pPr>
            <a:r>
              <a:rPr kumimoji="0" lang="en-US" sz="1600" b="0" i="1"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The simplest way to perform streaming analytics is not having to reason about streaming at all!</a:t>
            </a:r>
          </a:p>
        </p:txBody>
      </p:sp>
      <p:grpSp>
        <p:nvGrpSpPr>
          <p:cNvPr id="11" name="Group 10">
            <a:extLst>
              <a:ext uri="{FF2B5EF4-FFF2-40B4-BE49-F238E27FC236}">
                <a16:creationId xmlns:a16="http://schemas.microsoft.com/office/drawing/2014/main" id="{5D9A982F-599C-49C9-9CB9-0BF57AF1CA61}"/>
              </a:ext>
            </a:extLst>
          </p:cNvPr>
          <p:cNvGrpSpPr/>
          <p:nvPr/>
        </p:nvGrpSpPr>
        <p:grpSpPr>
          <a:xfrm>
            <a:off x="7472690" y="2349175"/>
            <a:ext cx="3919496" cy="1555811"/>
            <a:chOff x="7947078" y="3319143"/>
            <a:chExt cx="3919496" cy="1555811"/>
          </a:xfrm>
        </p:grpSpPr>
        <p:sp>
          <p:nvSpPr>
            <p:cNvPr id="9" name="TextBox 8">
              <a:extLst>
                <a:ext uri="{FF2B5EF4-FFF2-40B4-BE49-F238E27FC236}">
                  <a16:creationId xmlns:a16="http://schemas.microsoft.com/office/drawing/2014/main" id="{B0732746-0F1F-4A20-87FF-24441361A4B8}"/>
                </a:ext>
              </a:extLst>
            </p:cNvPr>
            <p:cNvSpPr txBox="1"/>
            <p:nvPr/>
          </p:nvSpPr>
          <p:spPr>
            <a:xfrm>
              <a:off x="8035705" y="3666699"/>
              <a:ext cx="374224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Continuous</a:t>
              </a:r>
              <a:r>
                <a:rPr kumimoji="0" lang="en-US" sz="2400" b="1" i="1"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a:t>
              </a:r>
              <a:r>
                <a:rPr kumimoji="0" lang="en-US" sz="2400" b="1"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Applications</a:t>
              </a:r>
            </a:p>
          </p:txBody>
        </p:sp>
        <p:sp>
          <p:nvSpPr>
            <p:cNvPr id="10" name="TextBox 9">
              <a:extLst>
                <a:ext uri="{FF2B5EF4-FFF2-40B4-BE49-F238E27FC236}">
                  <a16:creationId xmlns:a16="http://schemas.microsoft.com/office/drawing/2014/main" id="{0C287EE2-4017-4A82-A86F-86CE95CE668C}"/>
                </a:ext>
              </a:extLst>
            </p:cNvPr>
            <p:cNvSpPr txBox="1"/>
            <p:nvPr/>
          </p:nvSpPr>
          <p:spPr>
            <a:xfrm>
              <a:off x="7947078" y="4136290"/>
              <a:ext cx="3919496"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That need to interact with batch data, interactive analysis, Machine Learning ….</a:t>
              </a:r>
            </a:p>
          </p:txBody>
        </p:sp>
        <p:sp>
          <p:nvSpPr>
            <p:cNvPr id="13" name="TextBox 12">
              <a:extLst>
                <a:ext uri="{FF2B5EF4-FFF2-40B4-BE49-F238E27FC236}">
                  <a16:creationId xmlns:a16="http://schemas.microsoft.com/office/drawing/2014/main" id="{C69E862A-186F-46CB-9BF4-1DBBC494C136}"/>
                </a:ext>
              </a:extLst>
            </p:cNvPr>
            <p:cNvSpPr txBox="1"/>
            <p:nvPr/>
          </p:nvSpPr>
          <p:spPr>
            <a:xfrm>
              <a:off x="9299198" y="3319143"/>
              <a:ext cx="121525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Develop</a:t>
              </a:r>
            </a:p>
          </p:txBody>
        </p:sp>
      </p:grpSp>
      <p:pic>
        <p:nvPicPr>
          <p:cNvPr id="26630" name="Picture 6" descr="https://databricks.com/wp-content/uploads/2016/07/continuous-apps-1024x366.png">
            <a:extLst>
              <a:ext uri="{FF2B5EF4-FFF2-40B4-BE49-F238E27FC236}">
                <a16:creationId xmlns:a16="http://schemas.microsoft.com/office/drawing/2014/main" id="{BB454DF3-2344-4B9A-8AEE-A93225A90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199" y="4231229"/>
            <a:ext cx="4687375" cy="1675370"/>
          </a:xfrm>
          <a:prstGeom prst="rect">
            <a:avLst/>
          </a:prstGeom>
          <a:noFill/>
          <a:ln>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9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Concept: Unbounded tables</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0" y="1591817"/>
            <a:ext cx="7118653" cy="4480714"/>
          </a:xfrm>
        </p:spPr>
        <p:txBody>
          <a:bodyPr/>
          <a:lstStyle/>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Key Ideas:</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Create a stream processing model similar to batch processing model</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Express streaming computation as standard batch-like query as on a static table … Spark runs it as an incremental query on the unbounded input table</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Treat a live data stream as a table that is being continuously appended</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Developer writes simple queries … and Spark Streaming continuously updates the answer.</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Runs on Spark SQL. Uses the Spark SQL </a:t>
            </a:r>
            <a:r>
              <a:rPr lang="en-US" sz="1800">
                <a:solidFill>
                  <a:schemeClr val="accent5"/>
                </a:solidFill>
                <a:latin typeface="Segoe UI Semilight" panose="020B0402040204020203" pitchFamily="34" charset="0"/>
                <a:hlinkClick r:id="rId3"/>
              </a:rPr>
              <a:t>Dataset/DataFrame </a:t>
            </a:r>
            <a:r>
              <a:rPr lang="en-US" sz="1800">
                <a:solidFill>
                  <a:schemeClr val="accent5"/>
                </a:solidFill>
                <a:latin typeface="Segoe UI Semilight" panose="020B0402040204020203" pitchFamily="34" charset="0"/>
              </a:rPr>
              <a:t>API used for batch processing of static data.</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grpSp>
        <p:nvGrpSpPr>
          <p:cNvPr id="4" name="Group 3">
            <a:extLst>
              <a:ext uri="{FF2B5EF4-FFF2-40B4-BE49-F238E27FC236}">
                <a16:creationId xmlns:a16="http://schemas.microsoft.com/office/drawing/2014/main" id="{527E3E33-4395-46A4-A2F0-531D5282908E}"/>
              </a:ext>
            </a:extLst>
          </p:cNvPr>
          <p:cNvGrpSpPr/>
          <p:nvPr/>
        </p:nvGrpSpPr>
        <p:grpSpPr>
          <a:xfrm>
            <a:off x="7421563" y="1591817"/>
            <a:ext cx="4374403" cy="4993688"/>
            <a:chOff x="7435272" y="1333494"/>
            <a:chExt cx="4852410" cy="5526410"/>
          </a:xfrm>
        </p:grpSpPr>
        <p:pic>
          <p:nvPicPr>
            <p:cNvPr id="2" name="Picture 1">
              <a:extLst>
                <a:ext uri="{FF2B5EF4-FFF2-40B4-BE49-F238E27FC236}">
                  <a16:creationId xmlns:a16="http://schemas.microsoft.com/office/drawing/2014/main" id="{3001E807-7898-4E7D-A538-DBD27BB9A068}"/>
                </a:ext>
              </a:extLst>
            </p:cNvPr>
            <p:cNvPicPr>
              <a:picLocks noChangeAspect="1"/>
            </p:cNvPicPr>
            <p:nvPr/>
          </p:nvPicPr>
          <p:blipFill>
            <a:blip r:embed="rId4"/>
            <a:stretch>
              <a:fillRect/>
            </a:stretch>
          </p:blipFill>
          <p:spPr>
            <a:xfrm>
              <a:off x="7435272" y="3921187"/>
              <a:ext cx="4852410" cy="2938717"/>
            </a:xfrm>
            <a:prstGeom prst="rect">
              <a:avLst/>
            </a:prstGeom>
            <a:ln>
              <a:solidFill>
                <a:schemeClr val="bg2">
                  <a:lumMod val="90000"/>
                </a:schemeClr>
              </a:solidFill>
            </a:ln>
          </p:spPr>
        </p:pic>
        <p:pic>
          <p:nvPicPr>
            <p:cNvPr id="3" name="Picture 2">
              <a:extLst>
                <a:ext uri="{FF2B5EF4-FFF2-40B4-BE49-F238E27FC236}">
                  <a16:creationId xmlns:a16="http://schemas.microsoft.com/office/drawing/2014/main" id="{BA7775F8-D368-4E83-B0FE-E7D2CCC6D337}"/>
                </a:ext>
              </a:extLst>
            </p:cNvPr>
            <p:cNvPicPr>
              <a:picLocks noChangeAspect="1"/>
            </p:cNvPicPr>
            <p:nvPr/>
          </p:nvPicPr>
          <p:blipFill>
            <a:blip r:embed="rId5"/>
            <a:stretch>
              <a:fillRect/>
            </a:stretch>
          </p:blipFill>
          <p:spPr>
            <a:xfrm>
              <a:off x="7435273" y="1333494"/>
              <a:ext cx="4852409" cy="2541513"/>
            </a:xfrm>
            <a:prstGeom prst="rect">
              <a:avLst/>
            </a:prstGeom>
            <a:ln>
              <a:solidFill>
                <a:schemeClr val="bg2">
                  <a:lumMod val="90000"/>
                </a:schemeClr>
              </a:solidFill>
            </a:ln>
          </p:spPr>
        </p:pic>
      </p:gr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Built on Spark SQL, Structure Streaming treats Streams as Unbounded Tables</a:t>
            </a:r>
          </a:p>
        </p:txBody>
      </p:sp>
    </p:spTree>
    <p:extLst>
      <p:ext uri="{BB962C8B-B14F-4D97-AF65-F5344CB8AC3E}">
        <p14:creationId xmlns:p14="http://schemas.microsoft.com/office/powerpoint/2010/main" val="94989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Spark Streaming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Databricks Spark Streaming can be a good option</a:t>
            </a:r>
          </a:p>
        </p:txBody>
      </p:sp>
      <p:graphicFrame>
        <p:nvGraphicFramePr>
          <p:cNvPr id="6" name="Table 5">
            <a:extLst>
              <a:ext uri="{FF2B5EF4-FFF2-40B4-BE49-F238E27FC236}">
                <a16:creationId xmlns:a16="http://schemas.microsoft.com/office/drawing/2014/main" id="{C2CDBEA0-CBAE-4F13-8EA2-17B835F0BDE1}"/>
              </a:ext>
            </a:extLst>
          </p:cNvPr>
          <p:cNvGraphicFramePr>
            <a:graphicFrameLocks noGrp="1"/>
          </p:cNvGraphicFramePr>
          <p:nvPr>
            <p:extLst>
              <p:ext uri="{D42A27DB-BD31-4B8C-83A1-F6EECF244321}">
                <p14:modId xmlns:p14="http://schemas.microsoft.com/office/powerpoint/2010/main" val="2979584591"/>
              </p:ext>
            </p:extLst>
          </p:nvPr>
        </p:nvGraphicFramePr>
        <p:xfrm>
          <a:off x="555998" y="1576169"/>
          <a:ext cx="11159751" cy="4718834"/>
        </p:xfrm>
        <a:graphic>
          <a:graphicData uri="http://schemas.openxmlformats.org/drawingml/2006/table">
            <a:tbl>
              <a:tblPr firstRow="1" bandRow="1">
                <a:tableStyleId>{5C22544A-7EE6-4342-B048-85BDC9FD1C3A}</a:tableStyleId>
              </a:tblPr>
              <a:tblGrid>
                <a:gridCol w="3549277">
                  <a:extLst>
                    <a:ext uri="{9D8B030D-6E8A-4147-A177-3AD203B41FA5}">
                      <a16:colId xmlns:a16="http://schemas.microsoft.com/office/drawing/2014/main" val="3272501966"/>
                    </a:ext>
                  </a:extLst>
                </a:gridCol>
                <a:gridCol w="761047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 Hybrid, multi-cloud solution</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in available as a managed service on Azure (Azure Databricks and Spark on HDInsight), on AWS,  on Google Cloud Service and on-premises.</a:t>
                      </a:r>
                    </a:p>
                  </a:txBody>
                  <a:tcPr anchor="ctr"/>
                </a:tc>
                <a:extLst>
                  <a:ext uri="{0D108BD9-81ED-4DB2-BD59-A6C34878D82A}">
                    <a16:rowId xmlns:a16="http://schemas.microsoft.com/office/drawing/2014/main" val="1212888764"/>
                  </a:ext>
                </a:extLst>
              </a:tr>
              <a:tr h="494185">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Spark is open-sourced and licensed under Apache License 2.0.</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uniform integrated API and programming model</a:t>
                      </a:r>
                    </a:p>
                  </a:txBody>
                  <a:tcPr anchor="ctr"/>
                </a:tc>
                <a:tc>
                  <a:txBody>
                    <a:bodyPr/>
                    <a:lstStyle/>
                    <a:p>
                      <a:r>
                        <a:rPr lang="en-US" sz="1600" dirty="0">
                          <a:latin typeface="Segoe UI Semilight" panose="020B0402040204020203" pitchFamily="34" charset="0"/>
                          <a:cs typeface="Segoe UI Semilight" panose="020B0402040204020203" pitchFamily="34" charset="0"/>
                        </a:rPr>
                        <a:t>Spark is unique in that it provides a uniform, consistent API for batch processing, interactive queries, machine learning and stream analytics. </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also provides windowed computations, which allow you to apply transformations over a sliding window of data.  Has Join operation over windows.</a:t>
                      </a:r>
                    </a:p>
                  </a:txBody>
                  <a:tcPr anchor="ctr"/>
                </a:tc>
                <a:extLst>
                  <a:ext uri="{0D108BD9-81ED-4DB2-BD59-A6C34878D82A}">
                    <a16:rowId xmlns:a16="http://schemas.microsoft.com/office/drawing/2014/main" val="2300411050"/>
                  </a:ext>
                </a:extLst>
              </a:tr>
              <a:tr h="632724">
                <a:tc>
                  <a:txBody>
                    <a:bodyPr/>
                    <a:lstStyle/>
                    <a:p>
                      <a:r>
                        <a:rPr lang="en-US" sz="1600">
                          <a:latin typeface="Segoe UI Semilight" panose="020B0402040204020203" pitchFamily="34" charset="0"/>
                          <a:cs typeface="Segoe UI Semilight" panose="020B0402040204020203" pitchFamily="34" charset="0"/>
                        </a:rPr>
                        <a:t>Query Language</a:t>
                      </a:r>
                    </a:p>
                  </a:txBody>
                  <a:tcPr anchor="ctr"/>
                </a:tc>
                <a:tc>
                  <a:txBody>
                    <a:bodyPr/>
                    <a:lstStyle/>
                    <a:p>
                      <a:r>
                        <a:rPr lang="en-US" sz="1600">
                          <a:latin typeface="Segoe UI Semilight" panose="020B0402040204020203" pitchFamily="34" charset="0"/>
                          <a:cs typeface="Segoe UI Semilight" panose="020B0402040204020203" pitchFamily="34" charset="0"/>
                        </a:rPr>
                        <a:t>You can use </a:t>
                      </a:r>
                      <a:r>
                        <a:rPr lang="en-US" sz="1600" err="1">
                          <a:latin typeface="Segoe UI Semilight" panose="020B0402040204020203" pitchFamily="34" charset="0"/>
                          <a:cs typeface="Segoe UI Semilight" panose="020B0402040204020203" pitchFamily="34" charset="0"/>
                        </a:rPr>
                        <a:t>DataFrames</a:t>
                      </a:r>
                      <a:r>
                        <a:rPr lang="en-US" sz="1600">
                          <a:latin typeface="Segoe UI Semilight" panose="020B0402040204020203" pitchFamily="34" charset="0"/>
                          <a:cs typeface="Segoe UI Semilight" panose="020B0402040204020203" pitchFamily="34" charset="0"/>
                        </a:rPr>
                        <a:t> and SQL operations on streaming data.</a:t>
                      </a:r>
                    </a:p>
                  </a:txBody>
                  <a:tcPr anchor="ctr"/>
                </a:tc>
                <a:extLst>
                  <a:ext uri="{0D108BD9-81ED-4DB2-BD59-A6C34878D82A}">
                    <a16:rowId xmlns:a16="http://schemas.microsoft.com/office/drawing/2014/main" val="48780883"/>
                  </a:ext>
                </a:extLst>
              </a:tr>
              <a:tr h="632724">
                <a:tc>
                  <a:txBody>
                    <a:bodyPr/>
                    <a:lstStyle/>
                    <a:p>
                      <a:r>
                        <a:rPr lang="en-US" sz="1600">
                          <a:latin typeface="Segoe UI Semilight" panose="020B0402040204020203" pitchFamily="34" charset="0"/>
                          <a:cs typeface="Segoe UI Semilight" panose="020B0402040204020203" pitchFamily="34" charset="0"/>
                        </a:rPr>
                        <a:t>To program in Java, Scala and Python</a:t>
                      </a:r>
                    </a:p>
                  </a:txBody>
                  <a:tcPr anchor="ctr"/>
                </a:tc>
                <a:tc>
                  <a:txBody>
                    <a:bodyPr/>
                    <a:lstStyle/>
                    <a:p>
                      <a:r>
                        <a:rPr lang="en-US" sz="1600">
                          <a:latin typeface="Segoe UI Semilight" panose="020B0402040204020203" pitchFamily="34" charset="0"/>
                          <a:cs typeface="Segoe UI Semilight" panose="020B0402040204020203" pitchFamily="34" charset="0"/>
                        </a:rPr>
                        <a:t>These are the preferred languages for Spark Streaming. </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To integrate easily with Apache Kafka.</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Kafka + Apache Spark Streaming” is a commonly deployed combination. Azure Databricks integrates easily with Apache Kafka. [Samples are provided].</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3144040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95316-EBB2-42AB-8156-59F92CD0E715}"/>
              </a:ext>
            </a:extLst>
          </p:cNvPr>
          <p:cNvSpPr>
            <a:spLocks noGrp="1"/>
          </p:cNvSpPr>
          <p:nvPr>
            <p:ph type="title"/>
          </p:nvPr>
        </p:nvSpPr>
        <p:spPr>
          <a:xfrm>
            <a:off x="387936" y="2891406"/>
            <a:ext cx="11655840" cy="899665"/>
          </a:xfrm>
        </p:spPr>
        <p:txBody>
          <a:bodyPr/>
          <a:lstStyle/>
          <a:p>
            <a:r>
              <a:rPr lang="en-US"/>
              <a:t>Apache Storm on HDInsight</a:t>
            </a:r>
          </a:p>
        </p:txBody>
      </p:sp>
    </p:spTree>
    <p:extLst>
      <p:ext uri="{BB962C8B-B14F-4D97-AF65-F5344CB8AC3E}">
        <p14:creationId xmlns:p14="http://schemas.microsoft.com/office/powerpoint/2010/main" val="207658294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6FA5F4-4172-4EEF-B2DA-AE8C695F7189}"/>
              </a:ext>
            </a:extLst>
          </p:cNvPr>
          <p:cNvSpPr/>
          <p:nvPr/>
        </p:nvSpPr>
        <p:spPr bwMode="auto">
          <a:xfrm>
            <a:off x="5073889" y="3183210"/>
            <a:ext cx="2206165" cy="1087786"/>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 on HDInsight</a:t>
            </a:r>
          </a:p>
        </p:txBody>
      </p:sp>
      <p:sp>
        <p:nvSpPr>
          <p:cNvPr id="7" name="Text Placeholder 6">
            <a:extLst>
              <a:ext uri="{FF2B5EF4-FFF2-40B4-BE49-F238E27FC236}">
                <a16:creationId xmlns:a16="http://schemas.microsoft.com/office/drawing/2014/main" id="{8B917828-5055-450D-B51B-FBA27ACE0306}"/>
              </a:ext>
            </a:extLst>
          </p:cNvPr>
          <p:cNvSpPr>
            <a:spLocks noGrp="1"/>
          </p:cNvSpPr>
          <p:nvPr>
            <p:ph type="body" sz="quarter" idx="11"/>
          </p:nvPr>
        </p:nvSpPr>
        <p:spPr>
          <a:xfrm>
            <a:off x="327601" y="942696"/>
            <a:ext cx="11655078" cy="561290"/>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Apache Storm offered as a managed service on Azure HDInsight</a:t>
            </a:r>
          </a:p>
        </p:txBody>
      </p:sp>
      <p:grpSp>
        <p:nvGrpSpPr>
          <p:cNvPr id="95263" name="Group 95262"/>
          <p:cNvGrpSpPr/>
          <p:nvPr/>
        </p:nvGrpSpPr>
        <p:grpSpPr>
          <a:xfrm>
            <a:off x="708694" y="3323712"/>
            <a:ext cx="3755641" cy="806782"/>
            <a:chOff x="562470" y="4354538"/>
            <a:chExt cx="3830949" cy="822960"/>
          </a:xfrm>
        </p:grpSpPr>
        <p:grpSp>
          <p:nvGrpSpPr>
            <p:cNvPr id="17" name="Group 16"/>
            <p:cNvGrpSpPr/>
            <p:nvPr/>
          </p:nvGrpSpPr>
          <p:grpSpPr>
            <a:xfrm>
              <a:off x="562470" y="4452053"/>
              <a:ext cx="790452" cy="627930"/>
              <a:chOff x="7540795" y="3461097"/>
              <a:chExt cx="820539" cy="651831"/>
            </a:xfrm>
            <a:solidFill>
              <a:schemeClr val="accent3"/>
            </a:solidFill>
          </p:grpSpPr>
          <p:grpSp>
            <p:nvGrpSpPr>
              <p:cNvPr id="18" name="Group 17"/>
              <p:cNvGrpSpPr/>
              <p:nvPr/>
            </p:nvGrpSpPr>
            <p:grpSpPr>
              <a:xfrm rot="10800000">
                <a:off x="7540795" y="3783299"/>
                <a:ext cx="641547" cy="329629"/>
                <a:chOff x="7719787" y="2907854"/>
                <a:chExt cx="641547" cy="329629"/>
              </a:xfrm>
              <a:grpFill/>
            </p:grpSpPr>
            <p:sp>
              <p:nvSpPr>
                <p:cNvPr id="24" name="Freeform 8"/>
                <p:cNvSpPr>
                  <a:spLocks/>
                </p:cNvSpPr>
                <p:nvPr/>
              </p:nvSpPr>
              <p:spPr bwMode="auto">
                <a:xfrm>
                  <a:off x="8055009" y="2907854"/>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5" name="Rectangle 9"/>
                <p:cNvSpPr>
                  <a:spLocks noChangeArrowheads="1"/>
                </p:cNvSpPr>
                <p:nvPr/>
              </p:nvSpPr>
              <p:spPr bwMode="auto">
                <a:xfrm>
                  <a:off x="7891463" y="3122410"/>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6" name="Rectangle 9"/>
                <p:cNvSpPr>
                  <a:spLocks noChangeArrowheads="1"/>
                </p:cNvSpPr>
                <p:nvPr/>
              </p:nvSpPr>
              <p:spPr bwMode="auto">
                <a:xfrm>
                  <a:off x="7719787" y="3152178"/>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7" name="Rectangle 9"/>
                <p:cNvSpPr>
                  <a:spLocks noChangeArrowheads="1"/>
                </p:cNvSpPr>
                <p:nvPr/>
              </p:nvSpPr>
              <p:spPr bwMode="auto">
                <a:xfrm>
                  <a:off x="7832804" y="3122410"/>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19" name="Group 18"/>
              <p:cNvGrpSpPr/>
              <p:nvPr/>
            </p:nvGrpSpPr>
            <p:grpSpPr>
              <a:xfrm>
                <a:off x="7792432" y="3461097"/>
                <a:ext cx="568902" cy="299861"/>
                <a:chOff x="7792432" y="3461097"/>
                <a:chExt cx="568902" cy="299861"/>
              </a:xfrm>
              <a:grpFill/>
            </p:grpSpPr>
            <p:sp>
              <p:nvSpPr>
                <p:cNvPr id="20"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1" name="Rectangle 9"/>
                <p:cNvSpPr>
                  <a:spLocks noChangeArrowheads="1"/>
                </p:cNvSpPr>
                <p:nvPr/>
              </p:nvSpPr>
              <p:spPr bwMode="auto">
                <a:xfrm>
                  <a:off x="7891463" y="3675653"/>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2" name="Rectangle 9"/>
                <p:cNvSpPr>
                  <a:spLocks noChangeArrowheads="1"/>
                </p:cNvSpPr>
                <p:nvPr/>
              </p:nvSpPr>
              <p:spPr bwMode="auto">
                <a:xfrm>
                  <a:off x="7792432" y="3675653"/>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3" name="Rectangle 9"/>
                <p:cNvSpPr>
                  <a:spLocks noChangeArrowheads="1"/>
                </p:cNvSpPr>
                <p:nvPr/>
              </p:nvSpPr>
              <p:spPr bwMode="auto">
                <a:xfrm>
                  <a:off x="7832804" y="3675653"/>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sp>
          <p:nvSpPr>
            <p:cNvPr id="135" name="Rectangle 134"/>
            <p:cNvSpPr/>
            <p:nvPr/>
          </p:nvSpPr>
          <p:spPr>
            <a:xfrm>
              <a:off x="1556695" y="4354538"/>
              <a:ext cx="2836724"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Dynamically Scale-up and scale-down</a:t>
              </a:r>
            </a:p>
          </p:txBody>
        </p:sp>
        <p:cxnSp>
          <p:nvCxnSpPr>
            <p:cNvPr id="143" name="Straight Connector 142"/>
            <p:cNvCxnSpPr/>
            <p:nvPr/>
          </p:nvCxnSpPr>
          <p:spPr>
            <a:xfrm>
              <a:off x="1446745" y="4354538"/>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8" name="Group 95257"/>
          <p:cNvGrpSpPr/>
          <p:nvPr/>
        </p:nvGrpSpPr>
        <p:grpSpPr>
          <a:xfrm>
            <a:off x="8028042" y="3323712"/>
            <a:ext cx="3638377" cy="806782"/>
            <a:chOff x="6581553" y="1319537"/>
            <a:chExt cx="3711334" cy="822960"/>
          </a:xfrm>
        </p:grpSpPr>
        <p:sp>
          <p:nvSpPr>
            <p:cNvPr id="61" name="Freeform 60"/>
            <p:cNvSpPr/>
            <p:nvPr/>
          </p:nvSpPr>
          <p:spPr bwMode="auto">
            <a:xfrm>
              <a:off x="6581553" y="1383444"/>
              <a:ext cx="672723" cy="695147"/>
            </a:xfrm>
            <a:custGeom>
              <a:avLst/>
              <a:gdLst>
                <a:gd name="connsiteX0" fmla="*/ 8338 w 714379"/>
                <a:gd name="connsiteY0" fmla="*/ 571502 h 738191"/>
                <a:gd name="connsiteX1" fmla="*/ 84537 w 714379"/>
                <a:gd name="connsiteY1" fmla="*/ 571502 h 738191"/>
                <a:gd name="connsiteX2" fmla="*/ 92872 w 714379"/>
                <a:gd name="connsiteY2" fmla="*/ 579837 h 738191"/>
                <a:gd name="connsiteX3" fmla="*/ 92872 w 714379"/>
                <a:gd name="connsiteY3" fmla="*/ 645322 h 738191"/>
                <a:gd name="connsiteX4" fmla="*/ 621509 w 714379"/>
                <a:gd name="connsiteY4" fmla="*/ 645322 h 738191"/>
                <a:gd name="connsiteX5" fmla="*/ 621509 w 714379"/>
                <a:gd name="connsiteY5" fmla="*/ 579837 h 738191"/>
                <a:gd name="connsiteX6" fmla="*/ 629844 w 714379"/>
                <a:gd name="connsiteY6" fmla="*/ 571502 h 738191"/>
                <a:gd name="connsiteX7" fmla="*/ 706043 w 714379"/>
                <a:gd name="connsiteY7" fmla="*/ 571502 h 738191"/>
                <a:gd name="connsiteX8" fmla="*/ 714378 w 714379"/>
                <a:gd name="connsiteY8" fmla="*/ 579837 h 738191"/>
                <a:gd name="connsiteX9" fmla="*/ 714378 w 714379"/>
                <a:gd name="connsiteY9" fmla="*/ 651274 h 738191"/>
                <a:gd name="connsiteX10" fmla="*/ 714379 w 714379"/>
                <a:gd name="connsiteY10" fmla="*/ 651275 h 738191"/>
                <a:gd name="connsiteX11" fmla="*/ 714379 w 714379"/>
                <a:gd name="connsiteY11" fmla="*/ 732238 h 738191"/>
                <a:gd name="connsiteX12" fmla="*/ 708426 w 714379"/>
                <a:gd name="connsiteY12" fmla="*/ 738191 h 738191"/>
                <a:gd name="connsiteX13" fmla="*/ 5956 w 714379"/>
                <a:gd name="connsiteY13" fmla="*/ 738191 h 738191"/>
                <a:gd name="connsiteX14" fmla="*/ 2 w 714379"/>
                <a:gd name="connsiteY14" fmla="*/ 732238 h 738191"/>
                <a:gd name="connsiteX15" fmla="*/ 2 w 714379"/>
                <a:gd name="connsiteY15" fmla="*/ 651275 h 738191"/>
                <a:gd name="connsiteX16" fmla="*/ 3 w 714379"/>
                <a:gd name="connsiteY16" fmla="*/ 651274 h 738191"/>
                <a:gd name="connsiteX17" fmla="*/ 3 w 714379"/>
                <a:gd name="connsiteY17" fmla="*/ 579837 h 738191"/>
                <a:gd name="connsiteX18" fmla="*/ 8338 w 714379"/>
                <a:gd name="connsiteY18" fmla="*/ 571502 h 738191"/>
                <a:gd name="connsiteX19" fmla="*/ 158952 w 714379"/>
                <a:gd name="connsiteY19" fmla="*/ 471488 h 738191"/>
                <a:gd name="connsiteX20" fmla="*/ 262536 w 714379"/>
                <a:gd name="connsiteY20" fmla="*/ 471488 h 738191"/>
                <a:gd name="connsiteX21" fmla="*/ 270871 w 714379"/>
                <a:gd name="connsiteY21" fmla="*/ 479823 h 738191"/>
                <a:gd name="connsiteX22" fmla="*/ 270871 w 714379"/>
                <a:gd name="connsiteY22" fmla="*/ 556022 h 738191"/>
                <a:gd name="connsiteX23" fmla="*/ 262536 w 714379"/>
                <a:gd name="connsiteY23" fmla="*/ 564357 h 738191"/>
                <a:gd name="connsiteX24" fmla="*/ 158952 w 714379"/>
                <a:gd name="connsiteY24" fmla="*/ 564357 h 738191"/>
                <a:gd name="connsiteX25" fmla="*/ 150617 w 714379"/>
                <a:gd name="connsiteY25" fmla="*/ 556022 h 738191"/>
                <a:gd name="connsiteX26" fmla="*/ 150617 w 714379"/>
                <a:gd name="connsiteY26" fmla="*/ 479823 h 738191"/>
                <a:gd name="connsiteX27" fmla="*/ 158952 w 714379"/>
                <a:gd name="connsiteY27" fmla="*/ 471488 h 738191"/>
                <a:gd name="connsiteX28" fmla="*/ 331924 w 714379"/>
                <a:gd name="connsiteY28" fmla="*/ 400465 h 738191"/>
                <a:gd name="connsiteX29" fmla="*/ 435508 w 714379"/>
                <a:gd name="connsiteY29" fmla="*/ 400465 h 738191"/>
                <a:gd name="connsiteX30" fmla="*/ 443843 w 714379"/>
                <a:gd name="connsiteY30" fmla="*/ 408800 h 738191"/>
                <a:gd name="connsiteX31" fmla="*/ 443843 w 714379"/>
                <a:gd name="connsiteY31" fmla="*/ 484999 h 738191"/>
                <a:gd name="connsiteX32" fmla="*/ 435508 w 714379"/>
                <a:gd name="connsiteY32" fmla="*/ 493334 h 738191"/>
                <a:gd name="connsiteX33" fmla="*/ 331924 w 714379"/>
                <a:gd name="connsiteY33" fmla="*/ 493334 h 738191"/>
                <a:gd name="connsiteX34" fmla="*/ 323589 w 714379"/>
                <a:gd name="connsiteY34" fmla="*/ 484999 h 738191"/>
                <a:gd name="connsiteX35" fmla="*/ 323589 w 714379"/>
                <a:gd name="connsiteY35" fmla="*/ 408800 h 738191"/>
                <a:gd name="connsiteX36" fmla="*/ 331924 w 714379"/>
                <a:gd name="connsiteY36" fmla="*/ 400465 h 738191"/>
                <a:gd name="connsiteX37" fmla="*/ 158952 w 714379"/>
                <a:gd name="connsiteY37" fmla="*/ 322661 h 738191"/>
                <a:gd name="connsiteX38" fmla="*/ 262536 w 714379"/>
                <a:gd name="connsiteY38" fmla="*/ 322661 h 738191"/>
                <a:gd name="connsiteX39" fmla="*/ 270871 w 714379"/>
                <a:gd name="connsiteY39" fmla="*/ 330996 h 738191"/>
                <a:gd name="connsiteX40" fmla="*/ 270871 w 714379"/>
                <a:gd name="connsiteY40" fmla="*/ 407195 h 738191"/>
                <a:gd name="connsiteX41" fmla="*/ 262536 w 714379"/>
                <a:gd name="connsiteY41" fmla="*/ 415530 h 738191"/>
                <a:gd name="connsiteX42" fmla="*/ 158952 w 714379"/>
                <a:gd name="connsiteY42" fmla="*/ 415530 h 738191"/>
                <a:gd name="connsiteX43" fmla="*/ 150617 w 714379"/>
                <a:gd name="connsiteY43" fmla="*/ 407195 h 738191"/>
                <a:gd name="connsiteX44" fmla="*/ 150617 w 714379"/>
                <a:gd name="connsiteY44" fmla="*/ 330996 h 738191"/>
                <a:gd name="connsiteX45" fmla="*/ 158952 w 714379"/>
                <a:gd name="connsiteY45" fmla="*/ 322661 h 738191"/>
                <a:gd name="connsiteX46" fmla="*/ 505528 w 714379"/>
                <a:gd name="connsiteY46" fmla="*/ 322660 h 738191"/>
                <a:gd name="connsiteX47" fmla="*/ 609112 w 714379"/>
                <a:gd name="connsiteY47" fmla="*/ 322660 h 738191"/>
                <a:gd name="connsiteX48" fmla="*/ 617447 w 714379"/>
                <a:gd name="connsiteY48" fmla="*/ 330995 h 738191"/>
                <a:gd name="connsiteX49" fmla="*/ 617447 w 714379"/>
                <a:gd name="connsiteY49" fmla="*/ 407194 h 738191"/>
                <a:gd name="connsiteX50" fmla="*/ 609112 w 714379"/>
                <a:gd name="connsiteY50" fmla="*/ 415529 h 738191"/>
                <a:gd name="connsiteX51" fmla="*/ 505528 w 714379"/>
                <a:gd name="connsiteY51" fmla="*/ 415529 h 738191"/>
                <a:gd name="connsiteX52" fmla="*/ 497193 w 714379"/>
                <a:gd name="connsiteY52" fmla="*/ 407194 h 738191"/>
                <a:gd name="connsiteX53" fmla="*/ 497193 w 714379"/>
                <a:gd name="connsiteY53" fmla="*/ 330995 h 738191"/>
                <a:gd name="connsiteX54" fmla="*/ 505528 w 714379"/>
                <a:gd name="connsiteY54" fmla="*/ 322660 h 738191"/>
                <a:gd name="connsiteX55" fmla="*/ 332240 w 714379"/>
                <a:gd name="connsiteY55" fmla="*/ 249093 h 738191"/>
                <a:gd name="connsiteX56" fmla="*/ 435824 w 714379"/>
                <a:gd name="connsiteY56" fmla="*/ 249093 h 738191"/>
                <a:gd name="connsiteX57" fmla="*/ 444159 w 714379"/>
                <a:gd name="connsiteY57" fmla="*/ 257428 h 738191"/>
                <a:gd name="connsiteX58" fmla="*/ 444159 w 714379"/>
                <a:gd name="connsiteY58" fmla="*/ 333627 h 738191"/>
                <a:gd name="connsiteX59" fmla="*/ 435824 w 714379"/>
                <a:gd name="connsiteY59" fmla="*/ 341962 h 738191"/>
                <a:gd name="connsiteX60" fmla="*/ 332240 w 714379"/>
                <a:gd name="connsiteY60" fmla="*/ 341962 h 738191"/>
                <a:gd name="connsiteX61" fmla="*/ 323905 w 714379"/>
                <a:gd name="connsiteY61" fmla="*/ 333627 h 738191"/>
                <a:gd name="connsiteX62" fmla="*/ 323905 w 714379"/>
                <a:gd name="connsiteY62" fmla="*/ 257428 h 738191"/>
                <a:gd name="connsiteX63" fmla="*/ 332240 w 714379"/>
                <a:gd name="connsiteY63" fmla="*/ 249093 h 738191"/>
                <a:gd name="connsiteX64" fmla="*/ 158952 w 714379"/>
                <a:gd name="connsiteY64" fmla="*/ 173833 h 738191"/>
                <a:gd name="connsiteX65" fmla="*/ 262536 w 714379"/>
                <a:gd name="connsiteY65" fmla="*/ 173833 h 738191"/>
                <a:gd name="connsiteX66" fmla="*/ 270871 w 714379"/>
                <a:gd name="connsiteY66" fmla="*/ 182168 h 738191"/>
                <a:gd name="connsiteX67" fmla="*/ 270871 w 714379"/>
                <a:gd name="connsiteY67" fmla="*/ 258367 h 738191"/>
                <a:gd name="connsiteX68" fmla="*/ 262536 w 714379"/>
                <a:gd name="connsiteY68" fmla="*/ 266702 h 738191"/>
                <a:gd name="connsiteX69" fmla="*/ 158952 w 714379"/>
                <a:gd name="connsiteY69" fmla="*/ 266702 h 738191"/>
                <a:gd name="connsiteX70" fmla="*/ 150617 w 714379"/>
                <a:gd name="connsiteY70" fmla="*/ 258367 h 738191"/>
                <a:gd name="connsiteX71" fmla="*/ 150617 w 714379"/>
                <a:gd name="connsiteY71" fmla="*/ 182168 h 738191"/>
                <a:gd name="connsiteX72" fmla="*/ 158952 w 714379"/>
                <a:gd name="connsiteY72" fmla="*/ 173833 h 738191"/>
                <a:gd name="connsiteX73" fmla="*/ 5954 w 714379"/>
                <a:gd name="connsiteY73" fmla="*/ 0 h 738191"/>
                <a:gd name="connsiteX74" fmla="*/ 708424 w 714379"/>
                <a:gd name="connsiteY74" fmla="*/ 0 h 738191"/>
                <a:gd name="connsiteX75" fmla="*/ 714377 w 714379"/>
                <a:gd name="connsiteY75" fmla="*/ 5953 h 738191"/>
                <a:gd name="connsiteX76" fmla="*/ 714377 w 714379"/>
                <a:gd name="connsiteY76" fmla="*/ 86916 h 738191"/>
                <a:gd name="connsiteX77" fmla="*/ 714376 w 714379"/>
                <a:gd name="connsiteY77" fmla="*/ 86917 h 738191"/>
                <a:gd name="connsiteX78" fmla="*/ 714376 w 714379"/>
                <a:gd name="connsiteY78" fmla="*/ 158354 h 738191"/>
                <a:gd name="connsiteX79" fmla="*/ 706041 w 714379"/>
                <a:gd name="connsiteY79" fmla="*/ 166689 h 738191"/>
                <a:gd name="connsiteX80" fmla="*/ 629842 w 714379"/>
                <a:gd name="connsiteY80" fmla="*/ 166689 h 738191"/>
                <a:gd name="connsiteX81" fmla="*/ 621507 w 714379"/>
                <a:gd name="connsiteY81" fmla="*/ 158354 h 738191"/>
                <a:gd name="connsiteX82" fmla="*/ 621507 w 714379"/>
                <a:gd name="connsiteY82" fmla="*/ 92869 h 738191"/>
                <a:gd name="connsiteX83" fmla="*/ 92870 w 714379"/>
                <a:gd name="connsiteY83" fmla="*/ 92869 h 738191"/>
                <a:gd name="connsiteX84" fmla="*/ 92870 w 714379"/>
                <a:gd name="connsiteY84" fmla="*/ 158354 h 738191"/>
                <a:gd name="connsiteX85" fmla="*/ 84535 w 714379"/>
                <a:gd name="connsiteY85" fmla="*/ 166689 h 738191"/>
                <a:gd name="connsiteX86" fmla="*/ 8336 w 714379"/>
                <a:gd name="connsiteY86" fmla="*/ 166689 h 738191"/>
                <a:gd name="connsiteX87" fmla="*/ 1 w 714379"/>
                <a:gd name="connsiteY87" fmla="*/ 158354 h 738191"/>
                <a:gd name="connsiteX88" fmla="*/ 1 w 714379"/>
                <a:gd name="connsiteY88" fmla="*/ 86917 h 738191"/>
                <a:gd name="connsiteX89" fmla="*/ 0 w 714379"/>
                <a:gd name="connsiteY89" fmla="*/ 86916 h 738191"/>
                <a:gd name="connsiteX90" fmla="*/ 0 w 714379"/>
                <a:gd name="connsiteY90" fmla="*/ 5953 h 738191"/>
                <a:gd name="connsiteX91" fmla="*/ 5954 w 714379"/>
                <a:gd name="connsiteY91" fmla="*/ 0 h 7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14379" h="738191">
                  <a:moveTo>
                    <a:pt x="8338" y="571502"/>
                  </a:moveTo>
                  <a:lnTo>
                    <a:pt x="84537" y="571502"/>
                  </a:lnTo>
                  <a:cubicBezTo>
                    <a:pt x="89140" y="571502"/>
                    <a:pt x="92872" y="575234"/>
                    <a:pt x="92872" y="579837"/>
                  </a:cubicBezTo>
                  <a:lnTo>
                    <a:pt x="92872" y="645322"/>
                  </a:lnTo>
                  <a:lnTo>
                    <a:pt x="621509" y="645322"/>
                  </a:lnTo>
                  <a:lnTo>
                    <a:pt x="621509" y="579837"/>
                  </a:lnTo>
                  <a:cubicBezTo>
                    <a:pt x="621509" y="575234"/>
                    <a:pt x="625241" y="571502"/>
                    <a:pt x="629844" y="571502"/>
                  </a:cubicBezTo>
                  <a:lnTo>
                    <a:pt x="706043" y="571502"/>
                  </a:lnTo>
                  <a:cubicBezTo>
                    <a:pt x="710646" y="571502"/>
                    <a:pt x="714378" y="575234"/>
                    <a:pt x="714378" y="579837"/>
                  </a:cubicBezTo>
                  <a:lnTo>
                    <a:pt x="714378" y="651274"/>
                  </a:lnTo>
                  <a:lnTo>
                    <a:pt x="714379" y="651275"/>
                  </a:lnTo>
                  <a:lnTo>
                    <a:pt x="714379" y="732238"/>
                  </a:lnTo>
                  <a:cubicBezTo>
                    <a:pt x="714379" y="735526"/>
                    <a:pt x="711714" y="738191"/>
                    <a:pt x="708426" y="738191"/>
                  </a:cubicBezTo>
                  <a:lnTo>
                    <a:pt x="5956" y="738191"/>
                  </a:lnTo>
                  <a:cubicBezTo>
                    <a:pt x="2668" y="738191"/>
                    <a:pt x="2" y="735526"/>
                    <a:pt x="2" y="732238"/>
                  </a:cubicBezTo>
                  <a:lnTo>
                    <a:pt x="2" y="651275"/>
                  </a:lnTo>
                  <a:lnTo>
                    <a:pt x="3" y="651274"/>
                  </a:lnTo>
                  <a:lnTo>
                    <a:pt x="3" y="579837"/>
                  </a:lnTo>
                  <a:cubicBezTo>
                    <a:pt x="3" y="575234"/>
                    <a:pt x="3735" y="571502"/>
                    <a:pt x="8338" y="571502"/>
                  </a:cubicBezTo>
                  <a:close/>
                  <a:moveTo>
                    <a:pt x="158952" y="471488"/>
                  </a:moveTo>
                  <a:lnTo>
                    <a:pt x="262536" y="471488"/>
                  </a:lnTo>
                  <a:cubicBezTo>
                    <a:pt x="267139" y="471488"/>
                    <a:pt x="270871" y="475220"/>
                    <a:pt x="270871" y="479823"/>
                  </a:cubicBezTo>
                  <a:lnTo>
                    <a:pt x="270871" y="556022"/>
                  </a:lnTo>
                  <a:cubicBezTo>
                    <a:pt x="270871" y="560625"/>
                    <a:pt x="267139" y="564357"/>
                    <a:pt x="262536" y="564357"/>
                  </a:cubicBezTo>
                  <a:lnTo>
                    <a:pt x="158952" y="564357"/>
                  </a:lnTo>
                  <a:cubicBezTo>
                    <a:pt x="154349" y="564357"/>
                    <a:pt x="150617" y="560625"/>
                    <a:pt x="150617" y="556022"/>
                  </a:cubicBezTo>
                  <a:lnTo>
                    <a:pt x="150617" y="479823"/>
                  </a:lnTo>
                  <a:cubicBezTo>
                    <a:pt x="150617" y="475220"/>
                    <a:pt x="154349" y="471488"/>
                    <a:pt x="158952" y="471488"/>
                  </a:cubicBezTo>
                  <a:close/>
                  <a:moveTo>
                    <a:pt x="331924" y="400465"/>
                  </a:moveTo>
                  <a:lnTo>
                    <a:pt x="435508" y="400465"/>
                  </a:lnTo>
                  <a:cubicBezTo>
                    <a:pt x="440111" y="400465"/>
                    <a:pt x="443843" y="404197"/>
                    <a:pt x="443843" y="408800"/>
                  </a:cubicBezTo>
                  <a:lnTo>
                    <a:pt x="443843" y="484999"/>
                  </a:lnTo>
                  <a:cubicBezTo>
                    <a:pt x="443843" y="489602"/>
                    <a:pt x="440111" y="493334"/>
                    <a:pt x="435508" y="493334"/>
                  </a:cubicBezTo>
                  <a:lnTo>
                    <a:pt x="331924" y="493334"/>
                  </a:lnTo>
                  <a:cubicBezTo>
                    <a:pt x="327321" y="493334"/>
                    <a:pt x="323589" y="489602"/>
                    <a:pt x="323589" y="484999"/>
                  </a:cubicBezTo>
                  <a:lnTo>
                    <a:pt x="323589" y="408800"/>
                  </a:lnTo>
                  <a:cubicBezTo>
                    <a:pt x="323589" y="404197"/>
                    <a:pt x="327321" y="400465"/>
                    <a:pt x="331924" y="400465"/>
                  </a:cubicBezTo>
                  <a:close/>
                  <a:moveTo>
                    <a:pt x="158952" y="322661"/>
                  </a:moveTo>
                  <a:lnTo>
                    <a:pt x="262536" y="322661"/>
                  </a:lnTo>
                  <a:cubicBezTo>
                    <a:pt x="267139" y="322661"/>
                    <a:pt x="270871" y="326393"/>
                    <a:pt x="270871" y="330996"/>
                  </a:cubicBezTo>
                  <a:lnTo>
                    <a:pt x="270871" y="407195"/>
                  </a:lnTo>
                  <a:cubicBezTo>
                    <a:pt x="270871" y="411798"/>
                    <a:pt x="267139" y="415530"/>
                    <a:pt x="262536" y="415530"/>
                  </a:cubicBezTo>
                  <a:lnTo>
                    <a:pt x="158952" y="415530"/>
                  </a:lnTo>
                  <a:cubicBezTo>
                    <a:pt x="154349" y="415530"/>
                    <a:pt x="150617" y="411798"/>
                    <a:pt x="150617" y="407195"/>
                  </a:cubicBezTo>
                  <a:lnTo>
                    <a:pt x="150617" y="330996"/>
                  </a:lnTo>
                  <a:cubicBezTo>
                    <a:pt x="150617" y="326393"/>
                    <a:pt x="154349" y="322661"/>
                    <a:pt x="158952" y="322661"/>
                  </a:cubicBezTo>
                  <a:close/>
                  <a:moveTo>
                    <a:pt x="505528" y="322660"/>
                  </a:moveTo>
                  <a:lnTo>
                    <a:pt x="609112" y="322660"/>
                  </a:lnTo>
                  <a:cubicBezTo>
                    <a:pt x="613715" y="322660"/>
                    <a:pt x="617447" y="326392"/>
                    <a:pt x="617447" y="330995"/>
                  </a:cubicBezTo>
                  <a:lnTo>
                    <a:pt x="617447" y="407194"/>
                  </a:lnTo>
                  <a:cubicBezTo>
                    <a:pt x="617447" y="411797"/>
                    <a:pt x="613715" y="415529"/>
                    <a:pt x="609112" y="415529"/>
                  </a:cubicBezTo>
                  <a:lnTo>
                    <a:pt x="505528" y="415529"/>
                  </a:lnTo>
                  <a:cubicBezTo>
                    <a:pt x="500925" y="415529"/>
                    <a:pt x="497193" y="411797"/>
                    <a:pt x="497193" y="407194"/>
                  </a:cubicBezTo>
                  <a:lnTo>
                    <a:pt x="497193" y="330995"/>
                  </a:lnTo>
                  <a:cubicBezTo>
                    <a:pt x="497193" y="326392"/>
                    <a:pt x="500925" y="322660"/>
                    <a:pt x="505528" y="322660"/>
                  </a:cubicBezTo>
                  <a:close/>
                  <a:moveTo>
                    <a:pt x="332240" y="249093"/>
                  </a:moveTo>
                  <a:lnTo>
                    <a:pt x="435824" y="249093"/>
                  </a:lnTo>
                  <a:cubicBezTo>
                    <a:pt x="440427" y="249093"/>
                    <a:pt x="444159" y="252825"/>
                    <a:pt x="444159" y="257428"/>
                  </a:cubicBezTo>
                  <a:lnTo>
                    <a:pt x="444159" y="333627"/>
                  </a:lnTo>
                  <a:cubicBezTo>
                    <a:pt x="444159" y="338230"/>
                    <a:pt x="440427" y="341962"/>
                    <a:pt x="435824" y="341962"/>
                  </a:cubicBezTo>
                  <a:lnTo>
                    <a:pt x="332240" y="341962"/>
                  </a:lnTo>
                  <a:cubicBezTo>
                    <a:pt x="327637" y="341962"/>
                    <a:pt x="323905" y="338230"/>
                    <a:pt x="323905" y="333627"/>
                  </a:cubicBezTo>
                  <a:lnTo>
                    <a:pt x="323905" y="257428"/>
                  </a:lnTo>
                  <a:cubicBezTo>
                    <a:pt x="323905" y="252825"/>
                    <a:pt x="327637" y="249093"/>
                    <a:pt x="332240" y="249093"/>
                  </a:cubicBezTo>
                  <a:close/>
                  <a:moveTo>
                    <a:pt x="158952" y="173833"/>
                  </a:moveTo>
                  <a:lnTo>
                    <a:pt x="262536" y="173833"/>
                  </a:lnTo>
                  <a:cubicBezTo>
                    <a:pt x="267139" y="173833"/>
                    <a:pt x="270871" y="177565"/>
                    <a:pt x="270871" y="182168"/>
                  </a:cubicBezTo>
                  <a:lnTo>
                    <a:pt x="270871" y="258367"/>
                  </a:lnTo>
                  <a:cubicBezTo>
                    <a:pt x="270871" y="262970"/>
                    <a:pt x="267139" y="266702"/>
                    <a:pt x="262536" y="266702"/>
                  </a:cubicBezTo>
                  <a:lnTo>
                    <a:pt x="158952" y="266702"/>
                  </a:lnTo>
                  <a:cubicBezTo>
                    <a:pt x="154349" y="266702"/>
                    <a:pt x="150617" y="262970"/>
                    <a:pt x="150617" y="258367"/>
                  </a:cubicBezTo>
                  <a:lnTo>
                    <a:pt x="150617" y="182168"/>
                  </a:lnTo>
                  <a:cubicBezTo>
                    <a:pt x="150617" y="177565"/>
                    <a:pt x="154349" y="173833"/>
                    <a:pt x="158952" y="173833"/>
                  </a:cubicBezTo>
                  <a:close/>
                  <a:moveTo>
                    <a:pt x="5954" y="0"/>
                  </a:moveTo>
                  <a:lnTo>
                    <a:pt x="708424" y="0"/>
                  </a:lnTo>
                  <a:cubicBezTo>
                    <a:pt x="711712" y="0"/>
                    <a:pt x="714377" y="2665"/>
                    <a:pt x="714377" y="5953"/>
                  </a:cubicBezTo>
                  <a:lnTo>
                    <a:pt x="714377" y="86916"/>
                  </a:lnTo>
                  <a:lnTo>
                    <a:pt x="714376" y="86917"/>
                  </a:lnTo>
                  <a:lnTo>
                    <a:pt x="714376" y="158354"/>
                  </a:lnTo>
                  <a:cubicBezTo>
                    <a:pt x="714376" y="162957"/>
                    <a:pt x="710644" y="166689"/>
                    <a:pt x="706041" y="166689"/>
                  </a:cubicBezTo>
                  <a:lnTo>
                    <a:pt x="629842" y="166689"/>
                  </a:lnTo>
                  <a:cubicBezTo>
                    <a:pt x="625239" y="166689"/>
                    <a:pt x="621507" y="162957"/>
                    <a:pt x="621507" y="158354"/>
                  </a:cubicBezTo>
                  <a:lnTo>
                    <a:pt x="621507" y="92869"/>
                  </a:lnTo>
                  <a:lnTo>
                    <a:pt x="92870" y="92869"/>
                  </a:lnTo>
                  <a:lnTo>
                    <a:pt x="92870" y="158354"/>
                  </a:lnTo>
                  <a:cubicBezTo>
                    <a:pt x="92870" y="162957"/>
                    <a:pt x="89138" y="166689"/>
                    <a:pt x="84535" y="166689"/>
                  </a:cubicBezTo>
                  <a:lnTo>
                    <a:pt x="8336" y="166689"/>
                  </a:lnTo>
                  <a:cubicBezTo>
                    <a:pt x="3733" y="166689"/>
                    <a:pt x="1" y="162957"/>
                    <a:pt x="1" y="158354"/>
                  </a:cubicBezTo>
                  <a:lnTo>
                    <a:pt x="1" y="86917"/>
                  </a:lnTo>
                  <a:lnTo>
                    <a:pt x="0" y="86916"/>
                  </a:lnTo>
                  <a:lnTo>
                    <a:pt x="0" y="5953"/>
                  </a:lnTo>
                  <a:cubicBezTo>
                    <a:pt x="0" y="2665"/>
                    <a:pt x="2666" y="0"/>
                    <a:pt x="5954" y="0"/>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31" name="Rectangle 130"/>
            <p:cNvSpPr/>
            <p:nvPr/>
          </p:nvSpPr>
          <p:spPr>
            <a:xfrm>
              <a:off x="7520166" y="1319537"/>
              <a:ext cx="2772721"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Integrates with Event Hub</a:t>
              </a:r>
            </a:p>
          </p:txBody>
        </p:sp>
        <p:cxnSp>
          <p:nvCxnSpPr>
            <p:cNvPr id="144" name="Straight Connector 143"/>
            <p:cNvCxnSpPr/>
            <p:nvPr/>
          </p:nvCxnSpPr>
          <p:spPr>
            <a:xfrm>
              <a:off x="73903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7" name="Group 95256"/>
          <p:cNvGrpSpPr/>
          <p:nvPr/>
        </p:nvGrpSpPr>
        <p:grpSpPr>
          <a:xfrm>
            <a:off x="8030830" y="4977593"/>
            <a:ext cx="3764734" cy="806782"/>
            <a:chOff x="6517758" y="2331204"/>
            <a:chExt cx="4071845" cy="822960"/>
          </a:xfrm>
        </p:grpSpPr>
        <p:sp>
          <p:nvSpPr>
            <p:cNvPr id="77" name="Freeform 76"/>
            <p:cNvSpPr>
              <a:spLocks/>
            </p:cNvSpPr>
            <p:nvPr/>
          </p:nvSpPr>
          <p:spPr bwMode="auto">
            <a:xfrm>
              <a:off x="6517758" y="2416003"/>
              <a:ext cx="653362" cy="653362"/>
            </a:xfrm>
            <a:custGeom>
              <a:avLst/>
              <a:gdLst>
                <a:gd name="connsiteX0" fmla="*/ 276225 w 2743200"/>
                <a:gd name="connsiteY0" fmla="*/ 965994 h 2743200"/>
                <a:gd name="connsiteX1" fmla="*/ 276225 w 2743200"/>
                <a:gd name="connsiteY1" fmla="*/ 1777206 h 2743200"/>
                <a:gd name="connsiteX2" fmla="*/ 680071 w 2743200"/>
                <a:gd name="connsiteY2" fmla="*/ 1371600 h 2743200"/>
                <a:gd name="connsiteX3" fmla="*/ 2073276 w 2743200"/>
                <a:gd name="connsiteY3" fmla="*/ 802481 h 2743200"/>
                <a:gd name="connsiteX4" fmla="*/ 1345978 w 2743200"/>
                <a:gd name="connsiteY4" fmla="*/ 1371601 h 2743200"/>
                <a:gd name="connsiteX5" fmla="*/ 2073276 w 2743200"/>
                <a:gd name="connsiteY5" fmla="*/ 1940721 h 2743200"/>
                <a:gd name="connsiteX6" fmla="*/ 2070100 w 2743200"/>
                <a:gd name="connsiteY6" fmla="*/ 0 h 2743200"/>
                <a:gd name="connsiteX7" fmla="*/ 2403475 w 2743200"/>
                <a:gd name="connsiteY7" fmla="*/ 136525 h 2743200"/>
                <a:gd name="connsiteX8" fmla="*/ 2571750 w 2743200"/>
                <a:gd name="connsiteY8" fmla="*/ 203200 h 2743200"/>
                <a:gd name="connsiteX9" fmla="*/ 2743200 w 2743200"/>
                <a:gd name="connsiteY9" fmla="*/ 266700 h 2743200"/>
                <a:gd name="connsiteX10" fmla="*/ 2743200 w 2743200"/>
                <a:gd name="connsiteY10" fmla="*/ 2476500 h 2743200"/>
                <a:gd name="connsiteX11" fmla="*/ 2409825 w 2743200"/>
                <a:gd name="connsiteY11" fmla="*/ 2606675 h 2743200"/>
                <a:gd name="connsiteX12" fmla="*/ 2244725 w 2743200"/>
                <a:gd name="connsiteY12" fmla="*/ 2673350 h 2743200"/>
                <a:gd name="connsiteX13" fmla="*/ 2082800 w 2743200"/>
                <a:gd name="connsiteY13" fmla="*/ 2743200 h 2743200"/>
                <a:gd name="connsiteX14" fmla="*/ 1939925 w 2743200"/>
                <a:gd name="connsiteY14" fmla="*/ 2613025 h 2743200"/>
                <a:gd name="connsiteX15" fmla="*/ 1800225 w 2743200"/>
                <a:gd name="connsiteY15" fmla="*/ 2479675 h 2743200"/>
                <a:gd name="connsiteX16" fmla="*/ 1663700 w 2743200"/>
                <a:gd name="connsiteY16" fmla="*/ 2343150 h 2743200"/>
                <a:gd name="connsiteX17" fmla="*/ 1527175 w 2743200"/>
                <a:gd name="connsiteY17" fmla="*/ 2206625 h 2743200"/>
                <a:gd name="connsiteX18" fmla="*/ 1254125 w 2743200"/>
                <a:gd name="connsiteY18" fmla="*/ 1933575 h 2743200"/>
                <a:gd name="connsiteX19" fmla="*/ 1117600 w 2743200"/>
                <a:gd name="connsiteY19" fmla="*/ 1797050 h 2743200"/>
                <a:gd name="connsiteX20" fmla="*/ 977900 w 2743200"/>
                <a:gd name="connsiteY20" fmla="*/ 1663700 h 2743200"/>
                <a:gd name="connsiteX21" fmla="*/ 885825 w 2743200"/>
                <a:gd name="connsiteY21" fmla="*/ 1727200 h 2743200"/>
                <a:gd name="connsiteX22" fmla="*/ 796925 w 2743200"/>
                <a:gd name="connsiteY22" fmla="*/ 1790700 h 2743200"/>
                <a:gd name="connsiteX23" fmla="*/ 622300 w 2743200"/>
                <a:gd name="connsiteY23" fmla="*/ 1924050 h 2743200"/>
                <a:gd name="connsiteX24" fmla="*/ 450850 w 2743200"/>
                <a:gd name="connsiteY24" fmla="*/ 2060575 h 2743200"/>
                <a:gd name="connsiteX25" fmla="*/ 279400 w 2743200"/>
                <a:gd name="connsiteY25" fmla="*/ 2197100 h 2743200"/>
                <a:gd name="connsiteX26" fmla="*/ 0 w 2743200"/>
                <a:gd name="connsiteY26" fmla="*/ 2057400 h 2743200"/>
                <a:gd name="connsiteX27" fmla="*/ 0 w 2743200"/>
                <a:gd name="connsiteY27" fmla="*/ 685800 h 2743200"/>
                <a:gd name="connsiteX28" fmla="*/ 34925 w 2743200"/>
                <a:gd name="connsiteY28" fmla="*/ 669925 h 2743200"/>
                <a:gd name="connsiteX29" fmla="*/ 66675 w 2743200"/>
                <a:gd name="connsiteY29" fmla="*/ 654050 h 2743200"/>
                <a:gd name="connsiteX30" fmla="*/ 133350 w 2743200"/>
                <a:gd name="connsiteY30" fmla="*/ 622300 h 2743200"/>
                <a:gd name="connsiteX31" fmla="*/ 196850 w 2743200"/>
                <a:gd name="connsiteY31" fmla="*/ 587375 h 2743200"/>
                <a:gd name="connsiteX32" fmla="*/ 231775 w 2743200"/>
                <a:gd name="connsiteY32" fmla="*/ 571500 h 2743200"/>
                <a:gd name="connsiteX33" fmla="*/ 266700 w 2743200"/>
                <a:gd name="connsiteY33" fmla="*/ 558800 h 2743200"/>
                <a:gd name="connsiteX34" fmla="*/ 358775 w 2743200"/>
                <a:gd name="connsiteY34" fmla="*/ 619125 h 2743200"/>
                <a:gd name="connsiteX35" fmla="*/ 450850 w 2743200"/>
                <a:gd name="connsiteY35" fmla="*/ 682625 h 2743200"/>
                <a:gd name="connsiteX36" fmla="*/ 536575 w 2743200"/>
                <a:gd name="connsiteY36" fmla="*/ 749300 h 2743200"/>
                <a:gd name="connsiteX37" fmla="*/ 625475 w 2743200"/>
                <a:gd name="connsiteY37" fmla="*/ 815975 h 2743200"/>
                <a:gd name="connsiteX38" fmla="*/ 793750 w 2743200"/>
                <a:gd name="connsiteY38" fmla="*/ 955675 h 2743200"/>
                <a:gd name="connsiteX39" fmla="*/ 965200 w 2743200"/>
                <a:gd name="connsiteY39" fmla="*/ 1092200 h 2743200"/>
                <a:gd name="connsiteX40" fmla="*/ 1104900 w 2743200"/>
                <a:gd name="connsiteY40" fmla="*/ 958850 h 2743200"/>
                <a:gd name="connsiteX41" fmla="*/ 1244600 w 2743200"/>
                <a:gd name="connsiteY41" fmla="*/ 822325 h 2743200"/>
                <a:gd name="connsiteX42" fmla="*/ 1517650 w 2743200"/>
                <a:gd name="connsiteY42" fmla="*/ 546100 h 2743200"/>
                <a:gd name="connsiteX43" fmla="*/ 1790700 w 2743200"/>
                <a:gd name="connsiteY43" fmla="*/ 269875 h 2743200"/>
                <a:gd name="connsiteX44" fmla="*/ 1930400 w 2743200"/>
                <a:gd name="connsiteY44" fmla="*/ 13335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0" h="2743200">
                  <a:moveTo>
                    <a:pt x="276225" y="965994"/>
                  </a:moveTo>
                  <a:lnTo>
                    <a:pt x="276225" y="1777206"/>
                  </a:lnTo>
                  <a:lnTo>
                    <a:pt x="680071" y="1371600"/>
                  </a:lnTo>
                  <a:close/>
                  <a:moveTo>
                    <a:pt x="2073276" y="802481"/>
                  </a:moveTo>
                  <a:lnTo>
                    <a:pt x="1345978" y="1371601"/>
                  </a:lnTo>
                  <a:lnTo>
                    <a:pt x="2073276" y="1940721"/>
                  </a:lnTo>
                  <a:close/>
                  <a:moveTo>
                    <a:pt x="2070100" y="0"/>
                  </a:moveTo>
                  <a:lnTo>
                    <a:pt x="2403475" y="136525"/>
                  </a:lnTo>
                  <a:lnTo>
                    <a:pt x="2571750" y="203200"/>
                  </a:lnTo>
                  <a:lnTo>
                    <a:pt x="2743200" y="266700"/>
                  </a:lnTo>
                  <a:lnTo>
                    <a:pt x="2743200" y="2476500"/>
                  </a:lnTo>
                  <a:lnTo>
                    <a:pt x="2409825" y="2606675"/>
                  </a:lnTo>
                  <a:lnTo>
                    <a:pt x="2244725" y="2673350"/>
                  </a:lnTo>
                  <a:lnTo>
                    <a:pt x="2082800" y="2743200"/>
                  </a:lnTo>
                  <a:lnTo>
                    <a:pt x="1939925" y="2613025"/>
                  </a:lnTo>
                  <a:lnTo>
                    <a:pt x="1800225" y="2479675"/>
                  </a:lnTo>
                  <a:lnTo>
                    <a:pt x="1663700" y="2343150"/>
                  </a:lnTo>
                  <a:lnTo>
                    <a:pt x="1527175" y="2206625"/>
                  </a:lnTo>
                  <a:lnTo>
                    <a:pt x="1254125" y="1933575"/>
                  </a:lnTo>
                  <a:lnTo>
                    <a:pt x="1117600" y="1797050"/>
                  </a:lnTo>
                  <a:lnTo>
                    <a:pt x="977900" y="1663700"/>
                  </a:lnTo>
                  <a:lnTo>
                    <a:pt x="885825" y="1727200"/>
                  </a:lnTo>
                  <a:lnTo>
                    <a:pt x="796925" y="1790700"/>
                  </a:lnTo>
                  <a:lnTo>
                    <a:pt x="622300" y="1924050"/>
                  </a:lnTo>
                  <a:lnTo>
                    <a:pt x="450850" y="2060575"/>
                  </a:lnTo>
                  <a:lnTo>
                    <a:pt x="279400" y="2197100"/>
                  </a:lnTo>
                  <a:lnTo>
                    <a:pt x="0" y="2057400"/>
                  </a:lnTo>
                  <a:lnTo>
                    <a:pt x="0" y="685800"/>
                  </a:lnTo>
                  <a:lnTo>
                    <a:pt x="34925" y="669925"/>
                  </a:lnTo>
                  <a:lnTo>
                    <a:pt x="66675" y="654050"/>
                  </a:lnTo>
                  <a:lnTo>
                    <a:pt x="133350" y="622300"/>
                  </a:lnTo>
                  <a:lnTo>
                    <a:pt x="196850" y="587375"/>
                  </a:lnTo>
                  <a:lnTo>
                    <a:pt x="231775" y="571500"/>
                  </a:lnTo>
                  <a:lnTo>
                    <a:pt x="266700" y="558800"/>
                  </a:lnTo>
                  <a:lnTo>
                    <a:pt x="358775" y="619125"/>
                  </a:lnTo>
                  <a:lnTo>
                    <a:pt x="450850" y="682625"/>
                  </a:lnTo>
                  <a:lnTo>
                    <a:pt x="536575" y="749300"/>
                  </a:lnTo>
                  <a:lnTo>
                    <a:pt x="625475" y="815975"/>
                  </a:lnTo>
                  <a:lnTo>
                    <a:pt x="793750" y="955675"/>
                  </a:lnTo>
                  <a:lnTo>
                    <a:pt x="965200" y="1092200"/>
                  </a:lnTo>
                  <a:lnTo>
                    <a:pt x="1104900" y="958850"/>
                  </a:lnTo>
                  <a:lnTo>
                    <a:pt x="1244600" y="822325"/>
                  </a:lnTo>
                  <a:lnTo>
                    <a:pt x="1517650" y="546100"/>
                  </a:lnTo>
                  <a:lnTo>
                    <a:pt x="1790700" y="269875"/>
                  </a:lnTo>
                  <a:lnTo>
                    <a:pt x="1930400" y="133350"/>
                  </a:ln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2" name="Rectangle 131"/>
            <p:cNvSpPr/>
            <p:nvPr/>
          </p:nvSpPr>
          <p:spPr>
            <a:xfrm>
              <a:off x="7520167" y="2331204"/>
              <a:ext cx="3069436"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Develop with Visual Studio using Java or C# </a:t>
              </a:r>
            </a:p>
          </p:txBody>
        </p:sp>
        <p:cxnSp>
          <p:nvCxnSpPr>
            <p:cNvPr id="145" name="Straight Connector 144"/>
            <p:cNvCxnSpPr/>
            <p:nvPr/>
          </p:nvCxnSpPr>
          <p:spPr>
            <a:xfrm>
              <a:off x="7390345" y="2331204"/>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2" name="Rectangle 161"/>
          <p:cNvSpPr/>
          <p:nvPr/>
        </p:nvSpPr>
        <p:spPr bwMode="auto">
          <a:xfrm>
            <a:off x="11773358" y="1187939"/>
            <a:ext cx="418642" cy="51544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5" name="Group 4"/>
          <p:cNvGrpSpPr/>
          <p:nvPr/>
        </p:nvGrpSpPr>
        <p:grpSpPr>
          <a:xfrm>
            <a:off x="734812" y="1944194"/>
            <a:ext cx="4084696" cy="806782"/>
            <a:chOff x="575086" y="3342871"/>
            <a:chExt cx="4166603" cy="822960"/>
          </a:xfrm>
        </p:grpSpPr>
        <p:grpSp>
          <p:nvGrpSpPr>
            <p:cNvPr id="95262" name="Group 95261"/>
            <p:cNvGrpSpPr/>
            <p:nvPr/>
          </p:nvGrpSpPr>
          <p:grpSpPr>
            <a:xfrm>
              <a:off x="1446745" y="3342871"/>
              <a:ext cx="3294944" cy="822960"/>
              <a:chOff x="1446745" y="3342871"/>
              <a:chExt cx="3294944" cy="822960"/>
            </a:xfrm>
          </p:grpSpPr>
          <p:sp>
            <p:nvSpPr>
              <p:cNvPr id="138" name="Rectangle 137"/>
              <p:cNvSpPr/>
              <p:nvPr/>
            </p:nvSpPr>
            <p:spPr>
              <a:xfrm>
                <a:off x="1556696" y="3342871"/>
                <a:ext cx="3184993"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Scalable – Can analyse millions of events per second</a:t>
                </a:r>
              </a:p>
            </p:txBody>
          </p:sp>
          <p:cxnSp>
            <p:nvCxnSpPr>
              <p:cNvPr id="142" name="Straight Connector 141"/>
              <p:cNvCxnSpPr/>
              <p:nvPr/>
            </p:nvCxnSpPr>
            <p:spPr>
              <a:xfrm>
                <a:off x="1446745" y="3342871"/>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575086" y="3384988"/>
              <a:ext cx="777240" cy="777240"/>
              <a:chOff x="4522208" y="2689683"/>
              <a:chExt cx="777240" cy="777240"/>
            </a:xfrm>
            <a:solidFill>
              <a:schemeClr val="accent3"/>
            </a:solidFill>
          </p:grpSpPr>
          <p:sp>
            <p:nvSpPr>
              <p:cNvPr id="69" name="Oval 37"/>
              <p:cNvSpPr/>
              <p:nvPr/>
            </p:nvSpPr>
            <p:spPr>
              <a:xfrm>
                <a:off x="4522208" y="2689683"/>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rgbClr val="000000">
                        <a:alpha val="0"/>
                      </a:srgbClr>
                    </a:solidFill>
                  </a:ln>
                  <a:solidFill>
                    <a:srgbClr val="FFFFFF"/>
                  </a:solidFill>
                  <a:effectLst/>
                  <a:uLnTx/>
                  <a:uFillTx/>
                  <a:latin typeface="Segoe UI Semilight"/>
                  <a:ea typeface="+mn-ea"/>
                  <a:cs typeface="+mn-cs"/>
                </a:endParaRPr>
              </a:p>
            </p:txBody>
          </p:sp>
          <p:sp>
            <p:nvSpPr>
              <p:cNvPr id="70" name="Freeform 18"/>
              <p:cNvSpPr>
                <a:spLocks noEditPoints="1"/>
              </p:cNvSpPr>
              <p:nvPr/>
            </p:nvSpPr>
            <p:spPr bwMode="black">
              <a:xfrm rot="17995606">
                <a:off x="4628943" y="2860213"/>
                <a:ext cx="523130" cy="410780"/>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solidFill>
                      <a:srgbClr val="000000">
                        <a:alpha val="0"/>
                      </a:srgbClr>
                    </a:solidFill>
                  </a:ln>
                  <a:solidFill>
                    <a:srgbClr val="000000"/>
                  </a:solidFill>
                  <a:effectLst/>
                  <a:uLnTx/>
                  <a:uFillTx/>
                  <a:latin typeface="Segoe UI Semilight"/>
                  <a:ea typeface="+mn-ea"/>
                  <a:cs typeface="+mn-cs"/>
                </a:endParaRPr>
              </a:p>
            </p:txBody>
          </p:sp>
        </p:grpSp>
      </p:grpSp>
      <p:grpSp>
        <p:nvGrpSpPr>
          <p:cNvPr id="9" name="Group 8">
            <a:extLst>
              <a:ext uri="{FF2B5EF4-FFF2-40B4-BE49-F238E27FC236}">
                <a16:creationId xmlns:a16="http://schemas.microsoft.com/office/drawing/2014/main" id="{572AB404-98F9-4D6C-B0F1-B06DB5CA34E9}"/>
              </a:ext>
            </a:extLst>
          </p:cNvPr>
          <p:cNvGrpSpPr/>
          <p:nvPr/>
        </p:nvGrpSpPr>
        <p:grpSpPr>
          <a:xfrm>
            <a:off x="8032974" y="1945882"/>
            <a:ext cx="3821515" cy="806782"/>
            <a:chOff x="684040" y="1806863"/>
            <a:chExt cx="3821515" cy="806782"/>
          </a:xfrm>
        </p:grpSpPr>
        <p:grpSp>
          <p:nvGrpSpPr>
            <p:cNvPr id="95260" name="Group 95259"/>
            <p:cNvGrpSpPr/>
            <p:nvPr/>
          </p:nvGrpSpPr>
          <p:grpSpPr>
            <a:xfrm>
              <a:off x="1489133" y="1806863"/>
              <a:ext cx="3016422" cy="806782"/>
              <a:chOff x="1446745" y="1319537"/>
              <a:chExt cx="3076908" cy="822960"/>
            </a:xfrm>
          </p:grpSpPr>
          <p:sp>
            <p:nvSpPr>
              <p:cNvPr id="133" name="Rectangle 132"/>
              <p:cNvSpPr/>
              <p:nvPr/>
            </p:nvSpPr>
            <p:spPr>
              <a:xfrm>
                <a:off x="1556695" y="1319537"/>
                <a:ext cx="2966958"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One of 7 HDInsight Cluster Types</a:t>
                </a:r>
              </a:p>
            </p:txBody>
          </p:sp>
          <p:cxnSp>
            <p:nvCxnSpPr>
              <p:cNvPr id="134" name="Straight Connector 133"/>
              <p:cNvCxnSpPr/>
              <p:nvPr/>
            </p:nvCxnSpPr>
            <p:spPr>
              <a:xfrm>
                <a:off x="14467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1" name="Picture 6" descr="https://pbs.twimg.com/profile_images/928135110217441280/voCtWZjZ.jpg">
              <a:extLst>
                <a:ext uri="{FF2B5EF4-FFF2-40B4-BE49-F238E27FC236}">
                  <a16:creationId xmlns:a16="http://schemas.microsoft.com/office/drawing/2014/main" id="{8E682DD2-C9F2-44CA-B2EC-F3EB74B930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040" y="1865329"/>
              <a:ext cx="689851" cy="689851"/>
            </a:xfrm>
            <a:prstGeom prst="rect">
              <a:avLst/>
            </a:prstGeom>
            <a:solidFill>
              <a:schemeClr val="accent1">
                <a:lumMod val="75000"/>
              </a:schemeClr>
            </a:solidFill>
          </p:spPr>
        </p:pic>
      </p:grpSp>
      <p:grpSp>
        <p:nvGrpSpPr>
          <p:cNvPr id="8" name="Group 7">
            <a:extLst>
              <a:ext uri="{FF2B5EF4-FFF2-40B4-BE49-F238E27FC236}">
                <a16:creationId xmlns:a16="http://schemas.microsoft.com/office/drawing/2014/main" id="{C8F56BA0-32D1-4D7E-94CC-BB570661816D}"/>
              </a:ext>
            </a:extLst>
          </p:cNvPr>
          <p:cNvGrpSpPr/>
          <p:nvPr/>
        </p:nvGrpSpPr>
        <p:grpSpPr>
          <a:xfrm>
            <a:off x="784972" y="5025043"/>
            <a:ext cx="3429518" cy="806782"/>
            <a:chOff x="648317" y="5672120"/>
            <a:chExt cx="3429518" cy="806782"/>
          </a:xfrm>
        </p:grpSpPr>
        <p:pic>
          <p:nvPicPr>
            <p:cNvPr id="38914" name="Picture 2" descr="https://cdn1.iconfinder.com/data/icons/sla-service-level-agreement/128/SLA_11_document_contract_deal_service_level_agreement-512.png">
              <a:extLst>
                <a:ext uri="{FF2B5EF4-FFF2-40B4-BE49-F238E27FC236}">
                  <a16:creationId xmlns:a16="http://schemas.microsoft.com/office/drawing/2014/main" id="{3611FE53-F39D-4EEA-B3F0-E6AFBEEA2B1B}"/>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48317" y="5751602"/>
              <a:ext cx="647818" cy="647818"/>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DA54C91D-E9C6-4A5D-8A80-04C1CA4BE586}"/>
                </a:ext>
              </a:extLst>
            </p:cNvPr>
            <p:cNvCxnSpPr/>
            <p:nvPr/>
          </p:nvCxnSpPr>
          <p:spPr>
            <a:xfrm>
              <a:off x="1435220" y="5672120"/>
              <a:ext cx="0" cy="806782"/>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5190E477-ECB4-4E6C-9652-1DFB1D064206}"/>
                </a:ext>
              </a:extLst>
            </p:cNvPr>
            <p:cNvSpPr/>
            <p:nvPr/>
          </p:nvSpPr>
          <p:spPr>
            <a:xfrm>
              <a:off x="1596921" y="5672120"/>
              <a:ext cx="2480914" cy="806782"/>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SLA - 99.9% uptime</a:t>
              </a:r>
            </a:p>
          </p:txBody>
        </p:sp>
      </p:grpSp>
      <p:pic>
        <p:nvPicPr>
          <p:cNvPr id="38916" name="Picture 4" descr="http://storm.apache.org/images/logo.png">
            <a:extLst>
              <a:ext uri="{FF2B5EF4-FFF2-40B4-BE49-F238E27FC236}">
                <a16:creationId xmlns:a16="http://schemas.microsoft.com/office/drawing/2014/main" id="{5B3D17B0-CA4E-4D81-B368-12E7B1584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080" y="3435947"/>
            <a:ext cx="1856120" cy="58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85818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DDB9790C-730A-4907-9D72-E744A4DB3E88}"/>
              </a:ext>
            </a:extLst>
          </p:cNvPr>
          <p:cNvPicPr>
            <a:picLocks noChangeAspect="1"/>
          </p:cNvPicPr>
          <p:nvPr/>
        </p:nvPicPr>
        <p:blipFill>
          <a:blip r:embed="rId3">
            <a:clrChange>
              <a:clrFrom>
                <a:srgbClr val="F2F2F2"/>
              </a:clrFrom>
              <a:clrTo>
                <a:srgbClr val="F2F2F2">
                  <a:alpha val="0"/>
                </a:srgbClr>
              </a:clrTo>
            </a:clrChange>
            <a:duotone>
              <a:schemeClr val="accent1">
                <a:shade val="45000"/>
                <a:satMod val="135000"/>
              </a:schemeClr>
              <a:prstClr val="white"/>
            </a:duotone>
          </a:blip>
          <a:stretch>
            <a:fillRect/>
          </a:stretch>
        </p:blipFill>
        <p:spPr>
          <a:xfrm>
            <a:off x="134055" y="2381029"/>
            <a:ext cx="1211026" cy="968820"/>
          </a:xfrm>
          <a:prstGeom prst="rect">
            <a:avLst/>
          </a:prstGeom>
        </p:spPr>
      </p:pic>
      <p:sp>
        <p:nvSpPr>
          <p:cNvPr id="69" name="Freeform 68"/>
          <p:cNvSpPr/>
          <p:nvPr/>
        </p:nvSpPr>
        <p:spPr bwMode="auto">
          <a:xfrm rot="5400000">
            <a:off x="4040754" y="742614"/>
            <a:ext cx="5158162" cy="5975152"/>
          </a:xfrm>
          <a:custGeom>
            <a:avLst/>
            <a:gdLst>
              <a:gd name="connsiteX0" fmla="*/ 1367130 w 4869855"/>
              <a:gd name="connsiteY0" fmla="*/ 279962 h 5641180"/>
              <a:gd name="connsiteX1" fmla="*/ 1367130 w 4869855"/>
              <a:gd name="connsiteY1" fmla="*/ 207581 h 5641180"/>
              <a:gd name="connsiteX2" fmla="*/ 1474567 w 4869855"/>
              <a:gd name="connsiteY2" fmla="*/ 139981 h 5641180"/>
              <a:gd name="connsiteX3" fmla="*/ 1367130 w 4869855"/>
              <a:gd name="connsiteY3" fmla="*/ 72382 h 5641180"/>
              <a:gd name="connsiteX4" fmla="*/ 1367130 w 4869855"/>
              <a:gd name="connsiteY4" fmla="*/ 0 h 5641180"/>
              <a:gd name="connsiteX5" fmla="*/ 1640858 w 4869855"/>
              <a:gd name="connsiteY5" fmla="*/ 0 h 5641180"/>
              <a:gd name="connsiteX6" fmla="*/ 1640858 w 4869855"/>
              <a:gd name="connsiteY6" fmla="*/ 35961 h 5641180"/>
              <a:gd name="connsiteX7" fmla="*/ 1640858 w 4869855"/>
              <a:gd name="connsiteY7" fmla="*/ 59892 h 5641180"/>
              <a:gd name="connsiteX8" fmla="*/ 1475330 w 4869855"/>
              <a:gd name="connsiteY8" fmla="*/ 59892 h 5641180"/>
              <a:gd name="connsiteX9" fmla="*/ 1591847 w 4869855"/>
              <a:gd name="connsiteY9" fmla="*/ 133204 h 5641180"/>
              <a:gd name="connsiteX10" fmla="*/ 1596267 w 4869855"/>
              <a:gd name="connsiteY10" fmla="*/ 139918 h 5641180"/>
              <a:gd name="connsiteX11" fmla="*/ 1596225 w 4869855"/>
              <a:gd name="connsiteY11" fmla="*/ 139981 h 5641180"/>
              <a:gd name="connsiteX12" fmla="*/ 1596267 w 4869855"/>
              <a:gd name="connsiteY12" fmla="*/ 140044 h 5641180"/>
              <a:gd name="connsiteX13" fmla="*/ 1591847 w 4869855"/>
              <a:gd name="connsiteY13" fmla="*/ 146759 h 5641180"/>
              <a:gd name="connsiteX14" fmla="*/ 1475331 w 4869855"/>
              <a:gd name="connsiteY14" fmla="*/ 220070 h 5641180"/>
              <a:gd name="connsiteX15" fmla="*/ 1640858 w 4869855"/>
              <a:gd name="connsiteY15" fmla="*/ 220070 h 5641180"/>
              <a:gd name="connsiteX16" fmla="*/ 1640858 w 4869855"/>
              <a:gd name="connsiteY16" fmla="*/ 279962 h 5641180"/>
              <a:gd name="connsiteX17" fmla="*/ 1362021 w 4869855"/>
              <a:gd name="connsiteY17" fmla="*/ 529582 h 5641180"/>
              <a:gd name="connsiteX18" fmla="*/ 1362021 w 4869855"/>
              <a:gd name="connsiteY18" fmla="*/ 315224 h 5641180"/>
              <a:gd name="connsiteX19" fmla="*/ 1370965 w 4869855"/>
              <a:gd name="connsiteY19" fmla="*/ 306645 h 5641180"/>
              <a:gd name="connsiteX20" fmla="*/ 1406741 w 4869855"/>
              <a:gd name="connsiteY20" fmla="*/ 306645 h 5641180"/>
              <a:gd name="connsiteX21" fmla="*/ 1415685 w 4869855"/>
              <a:gd name="connsiteY21" fmla="*/ 315224 h 5641180"/>
              <a:gd name="connsiteX22" fmla="*/ 1415685 w 4869855"/>
              <a:gd name="connsiteY22" fmla="*/ 393113 h 5641180"/>
              <a:gd name="connsiteX23" fmla="*/ 1636258 w 4869855"/>
              <a:gd name="connsiteY23" fmla="*/ 393113 h 5641180"/>
              <a:gd name="connsiteX24" fmla="*/ 1646437 w 4869855"/>
              <a:gd name="connsiteY24" fmla="*/ 402877 h 5641180"/>
              <a:gd name="connsiteX25" fmla="*/ 1646437 w 4869855"/>
              <a:gd name="connsiteY25" fmla="*/ 441930 h 5641180"/>
              <a:gd name="connsiteX26" fmla="*/ 1636258 w 4869855"/>
              <a:gd name="connsiteY26" fmla="*/ 451693 h 5641180"/>
              <a:gd name="connsiteX27" fmla="*/ 1415685 w 4869855"/>
              <a:gd name="connsiteY27" fmla="*/ 451693 h 5641180"/>
              <a:gd name="connsiteX28" fmla="*/ 1415685 w 4869855"/>
              <a:gd name="connsiteY28" fmla="*/ 529582 h 5641180"/>
              <a:gd name="connsiteX29" fmla="*/ 1406741 w 4869855"/>
              <a:gd name="connsiteY29" fmla="*/ 538161 h 5641180"/>
              <a:gd name="connsiteX30" fmla="*/ 1370965 w 4869855"/>
              <a:gd name="connsiteY30" fmla="*/ 538161 h 5641180"/>
              <a:gd name="connsiteX31" fmla="*/ 1362021 w 4869855"/>
              <a:gd name="connsiteY31" fmla="*/ 529582 h 5641180"/>
              <a:gd name="connsiteX32" fmla="*/ 1148 w 4869855"/>
              <a:gd name="connsiteY32" fmla="*/ 2756264 h 5641180"/>
              <a:gd name="connsiteX33" fmla="*/ 1286143 w 4869855"/>
              <a:gd name="connsiteY33" fmla="*/ 1512229 h 5641180"/>
              <a:gd name="connsiteX34" fmla="*/ 1911847 w 4869855"/>
              <a:gd name="connsiteY34" fmla="*/ 589120 h 5641180"/>
              <a:gd name="connsiteX35" fmla="*/ 2867870 w 4869855"/>
              <a:gd name="connsiteY35" fmla="*/ 1472574 h 5641180"/>
              <a:gd name="connsiteX36" fmla="*/ 2871755 w 4869855"/>
              <a:gd name="connsiteY36" fmla="*/ 1551358 h 5641180"/>
              <a:gd name="connsiteX37" fmla="*/ 2872832 w 4869855"/>
              <a:gd name="connsiteY37" fmla="*/ 1551358 h 5641180"/>
              <a:gd name="connsiteX38" fmla="*/ 2872832 w 4869855"/>
              <a:gd name="connsiteY38" fmla="*/ 1573189 h 5641180"/>
              <a:gd name="connsiteX39" fmla="*/ 2872832 w 4869855"/>
              <a:gd name="connsiteY39" fmla="*/ 2352764 h 5641180"/>
              <a:gd name="connsiteX40" fmla="*/ 2905442 w 4869855"/>
              <a:gd name="connsiteY40" fmla="*/ 2394776 h 5641180"/>
              <a:gd name="connsiteX41" fmla="*/ 2905442 w 4869855"/>
              <a:gd name="connsiteY41" fmla="*/ 2394333 h 5641180"/>
              <a:gd name="connsiteX42" fmla="*/ 3322904 w 4869855"/>
              <a:gd name="connsiteY42" fmla="*/ 2932155 h 5641180"/>
              <a:gd name="connsiteX43" fmla="*/ 3322904 w 4869855"/>
              <a:gd name="connsiteY43" fmla="*/ 1925803 h 5641180"/>
              <a:gd name="connsiteX44" fmla="*/ 3322599 w 4869855"/>
              <a:gd name="connsiteY44" fmla="*/ 1925410 h 5641180"/>
              <a:gd name="connsiteX45" fmla="*/ 3322598 w 4869855"/>
              <a:gd name="connsiteY45" fmla="*/ 1464338 h 5641180"/>
              <a:gd name="connsiteX46" fmla="*/ 3758365 w 4869855"/>
              <a:gd name="connsiteY46" fmla="*/ 2025743 h 5641180"/>
              <a:gd name="connsiteX47" fmla="*/ 3758365 w 4869855"/>
              <a:gd name="connsiteY47" fmla="*/ 2025614 h 5641180"/>
              <a:gd name="connsiteX48" fmla="*/ 4869855 w 4869855"/>
              <a:gd name="connsiteY48" fmla="*/ 3457564 h 5641180"/>
              <a:gd name="connsiteX49" fmla="*/ 4869855 w 4869855"/>
              <a:gd name="connsiteY49" fmla="*/ 3918636 h 5641180"/>
              <a:gd name="connsiteX50" fmla="*/ 4434088 w 4869855"/>
              <a:gd name="connsiteY50" fmla="*/ 3357231 h 5641180"/>
              <a:gd name="connsiteX51" fmla="*/ 4434089 w 4869855"/>
              <a:gd name="connsiteY51" fmla="*/ 3357360 h 5641180"/>
              <a:gd name="connsiteX52" fmla="*/ 3605617 w 4869855"/>
              <a:gd name="connsiteY52" fmla="*/ 2290027 h 5641180"/>
              <a:gd name="connsiteX53" fmla="*/ 3605617 w 4869855"/>
              <a:gd name="connsiteY53" fmla="*/ 3296379 h 5641180"/>
              <a:gd name="connsiteX54" fmla="*/ 3606205 w 4869855"/>
              <a:gd name="connsiteY54" fmla="*/ 3297137 h 5641180"/>
              <a:gd name="connsiteX55" fmla="*/ 3606206 w 4869855"/>
              <a:gd name="connsiteY55" fmla="*/ 3758209 h 5641180"/>
              <a:gd name="connsiteX56" fmla="*/ 3313674 w 4869855"/>
              <a:gd name="connsiteY56" fmla="*/ 3381335 h 5641180"/>
              <a:gd name="connsiteX57" fmla="*/ 3313674 w 4869855"/>
              <a:gd name="connsiteY57" fmla="*/ 3381780 h 5641180"/>
              <a:gd name="connsiteX58" fmla="*/ 2872832 w 4869855"/>
              <a:gd name="connsiteY58" fmla="*/ 2813836 h 5641180"/>
              <a:gd name="connsiteX59" fmla="*/ 2872832 w 4869855"/>
              <a:gd name="connsiteY59" fmla="*/ 2816079 h 5641180"/>
              <a:gd name="connsiteX60" fmla="*/ 2612723 w 4869855"/>
              <a:gd name="connsiteY60" fmla="*/ 2480976 h 5641180"/>
              <a:gd name="connsiteX61" fmla="*/ 2612723 w 4869855"/>
              <a:gd name="connsiteY61" fmla="*/ 1839290 h 5641180"/>
              <a:gd name="connsiteX62" fmla="*/ 2612723 w 4869855"/>
              <a:gd name="connsiteY62" fmla="*/ 1821412 h 5641180"/>
              <a:gd name="connsiteX63" fmla="*/ 2611841 w 4869855"/>
              <a:gd name="connsiteY63" fmla="*/ 1821412 h 5641180"/>
              <a:gd name="connsiteX64" fmla="*/ 2608660 w 4869855"/>
              <a:gd name="connsiteY64" fmla="*/ 1756895 h 5641180"/>
              <a:gd name="connsiteX65" fmla="*/ 1968630 w 4869855"/>
              <a:gd name="connsiteY65" fmla="*/ 852443 h 5641180"/>
              <a:gd name="connsiteX66" fmla="*/ 1551479 w 4869855"/>
              <a:gd name="connsiteY66" fmla="*/ 1979869 h 5641180"/>
              <a:gd name="connsiteX67" fmla="*/ 280216 w 4869855"/>
              <a:gd name="connsiteY67" fmla="*/ 2883829 h 5641180"/>
              <a:gd name="connsiteX68" fmla="*/ 531302 w 4869855"/>
              <a:gd name="connsiteY68" fmla="*/ 3584951 h 5641180"/>
              <a:gd name="connsiteX69" fmla="*/ 777438 w 4869855"/>
              <a:gd name="connsiteY69" fmla="*/ 3871956 h 5641180"/>
              <a:gd name="connsiteX70" fmla="*/ 864532 w 4869855"/>
              <a:gd name="connsiteY70" fmla="*/ 3965977 h 5641180"/>
              <a:gd name="connsiteX71" fmla="*/ 847305 w 4869855"/>
              <a:gd name="connsiteY71" fmla="*/ 3809874 h 5641180"/>
              <a:gd name="connsiteX72" fmla="*/ 1608640 w 4869855"/>
              <a:gd name="connsiteY72" fmla="*/ 2419404 h 5641180"/>
              <a:gd name="connsiteX73" fmla="*/ 2728827 w 4869855"/>
              <a:gd name="connsiteY73" fmla="*/ 3749869 h 5641180"/>
              <a:gd name="connsiteX74" fmla="*/ 2739068 w 4869855"/>
              <a:gd name="connsiteY74" fmla="*/ 5147802 h 5641180"/>
              <a:gd name="connsiteX75" fmla="*/ 2739428 w 4869855"/>
              <a:gd name="connsiteY75" fmla="*/ 5148257 h 5641180"/>
              <a:gd name="connsiteX76" fmla="*/ 2739428 w 4869855"/>
              <a:gd name="connsiteY76" fmla="*/ 5196920 h 5641180"/>
              <a:gd name="connsiteX77" fmla="*/ 2739428 w 4869855"/>
              <a:gd name="connsiteY77" fmla="*/ 5641180 h 5641180"/>
              <a:gd name="connsiteX78" fmla="*/ 1320203 w 4869855"/>
              <a:gd name="connsiteY78" fmla="*/ 3848103 h 5641180"/>
              <a:gd name="connsiteX79" fmla="*/ 1320203 w 4869855"/>
              <a:gd name="connsiteY79" fmla="*/ 3355180 h 5641180"/>
              <a:gd name="connsiteX80" fmla="*/ 2459905 w 4869855"/>
              <a:gd name="connsiteY80" fmla="*/ 4795101 h 5641180"/>
              <a:gd name="connsiteX81" fmla="*/ 2452390 w 4869855"/>
              <a:gd name="connsiteY81" fmla="*/ 3880643 h 5641180"/>
              <a:gd name="connsiteX82" fmla="*/ 1642119 w 4869855"/>
              <a:gd name="connsiteY82" fmla="*/ 2690677 h 5641180"/>
              <a:gd name="connsiteX83" fmla="*/ 1251676 w 4869855"/>
              <a:gd name="connsiteY83" fmla="*/ 4328692 h 5641180"/>
              <a:gd name="connsiteX84" fmla="*/ 1270579 w 4869855"/>
              <a:gd name="connsiteY84" fmla="*/ 4392841 h 5641180"/>
              <a:gd name="connsiteX85" fmla="*/ 1271054 w 4869855"/>
              <a:gd name="connsiteY85" fmla="*/ 4393328 h 5641180"/>
              <a:gd name="connsiteX86" fmla="*/ 1294367 w 4869855"/>
              <a:gd name="connsiteY86" fmla="*/ 4455666 h 5641180"/>
              <a:gd name="connsiteX87" fmla="*/ 1507890 w 4869855"/>
              <a:gd name="connsiteY87" fmla="*/ 4956404 h 5641180"/>
              <a:gd name="connsiteX88" fmla="*/ 1588380 w 4869855"/>
              <a:gd name="connsiteY88" fmla="*/ 5131051 h 5641180"/>
              <a:gd name="connsiteX89" fmla="*/ 1562103 w 4869855"/>
              <a:gd name="connsiteY89" fmla="*/ 5117128 h 5641180"/>
              <a:gd name="connsiteX90" fmla="*/ 296268 w 4869855"/>
              <a:gd name="connsiteY90" fmla="*/ 3739747 h 5641180"/>
              <a:gd name="connsiteX91" fmla="*/ 2837 w 4869855"/>
              <a:gd name="connsiteY91" fmla="*/ 2916214 h 5641180"/>
              <a:gd name="connsiteX92" fmla="*/ 1148 w 4869855"/>
              <a:gd name="connsiteY92" fmla="*/ 2756264 h 56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869855" h="5641180">
                <a:moveTo>
                  <a:pt x="1367130" y="279962"/>
                </a:moveTo>
                <a:lnTo>
                  <a:pt x="1367130" y="207581"/>
                </a:lnTo>
                <a:lnTo>
                  <a:pt x="1474567" y="139981"/>
                </a:lnTo>
                <a:lnTo>
                  <a:pt x="1367130" y="72382"/>
                </a:lnTo>
                <a:lnTo>
                  <a:pt x="1367130" y="0"/>
                </a:lnTo>
                <a:lnTo>
                  <a:pt x="1640858" y="0"/>
                </a:lnTo>
                <a:lnTo>
                  <a:pt x="1640858" y="35961"/>
                </a:lnTo>
                <a:lnTo>
                  <a:pt x="1640858" y="59892"/>
                </a:lnTo>
                <a:lnTo>
                  <a:pt x="1475330" y="59892"/>
                </a:lnTo>
                <a:lnTo>
                  <a:pt x="1591847" y="133204"/>
                </a:lnTo>
                <a:cubicBezTo>
                  <a:pt x="1594793" y="135058"/>
                  <a:pt x="1596267" y="137488"/>
                  <a:pt x="1596267" y="139918"/>
                </a:cubicBezTo>
                <a:lnTo>
                  <a:pt x="1596225" y="139981"/>
                </a:lnTo>
                <a:lnTo>
                  <a:pt x="1596267" y="140044"/>
                </a:lnTo>
                <a:cubicBezTo>
                  <a:pt x="1596267" y="142474"/>
                  <a:pt x="1594794" y="144904"/>
                  <a:pt x="1591847" y="146759"/>
                </a:cubicBezTo>
                <a:lnTo>
                  <a:pt x="1475331" y="220070"/>
                </a:lnTo>
                <a:lnTo>
                  <a:pt x="1640858" y="220070"/>
                </a:lnTo>
                <a:lnTo>
                  <a:pt x="1640858" y="279962"/>
                </a:lnTo>
                <a:close/>
                <a:moveTo>
                  <a:pt x="1362021" y="529582"/>
                </a:moveTo>
                <a:lnTo>
                  <a:pt x="1362021" y="315224"/>
                </a:lnTo>
                <a:cubicBezTo>
                  <a:pt x="1362021" y="310486"/>
                  <a:pt x="1366026" y="306645"/>
                  <a:pt x="1370965" y="306645"/>
                </a:cubicBezTo>
                <a:lnTo>
                  <a:pt x="1406741" y="306645"/>
                </a:lnTo>
                <a:cubicBezTo>
                  <a:pt x="1411681" y="306645"/>
                  <a:pt x="1415685" y="310486"/>
                  <a:pt x="1415685" y="315224"/>
                </a:cubicBezTo>
                <a:lnTo>
                  <a:pt x="1415685" y="393113"/>
                </a:lnTo>
                <a:lnTo>
                  <a:pt x="1636258" y="393113"/>
                </a:lnTo>
                <a:cubicBezTo>
                  <a:pt x="1641880" y="393113"/>
                  <a:pt x="1646437" y="397485"/>
                  <a:pt x="1646437" y="402877"/>
                </a:cubicBezTo>
                <a:lnTo>
                  <a:pt x="1646437" y="441930"/>
                </a:lnTo>
                <a:cubicBezTo>
                  <a:pt x="1646437" y="447322"/>
                  <a:pt x="1641880" y="451693"/>
                  <a:pt x="1636258" y="451693"/>
                </a:cubicBezTo>
                <a:lnTo>
                  <a:pt x="1415685" y="451693"/>
                </a:lnTo>
                <a:lnTo>
                  <a:pt x="1415685" y="529582"/>
                </a:lnTo>
                <a:cubicBezTo>
                  <a:pt x="1415685" y="534320"/>
                  <a:pt x="1411681" y="538161"/>
                  <a:pt x="1406741" y="538161"/>
                </a:cubicBezTo>
                <a:lnTo>
                  <a:pt x="1370965" y="538161"/>
                </a:lnTo>
                <a:cubicBezTo>
                  <a:pt x="1366026" y="538161"/>
                  <a:pt x="1362021" y="534320"/>
                  <a:pt x="1362021" y="529582"/>
                </a:cubicBezTo>
                <a:close/>
                <a:moveTo>
                  <a:pt x="1148" y="2756264"/>
                </a:moveTo>
                <a:cubicBezTo>
                  <a:pt x="30411" y="1960582"/>
                  <a:pt x="614876" y="1245959"/>
                  <a:pt x="1286143" y="1512229"/>
                </a:cubicBezTo>
                <a:cubicBezTo>
                  <a:pt x="1301384" y="1220202"/>
                  <a:pt x="1350630" y="703420"/>
                  <a:pt x="1911847" y="589120"/>
                </a:cubicBezTo>
                <a:cubicBezTo>
                  <a:pt x="2417035" y="543400"/>
                  <a:pt x="2803418" y="762990"/>
                  <a:pt x="2867870" y="1472574"/>
                </a:cubicBezTo>
                <a:lnTo>
                  <a:pt x="2871755" y="1551358"/>
                </a:lnTo>
                <a:lnTo>
                  <a:pt x="2872832" y="1551358"/>
                </a:lnTo>
                <a:lnTo>
                  <a:pt x="2872832" y="1573189"/>
                </a:lnTo>
                <a:lnTo>
                  <a:pt x="2872832" y="2352764"/>
                </a:lnTo>
                <a:lnTo>
                  <a:pt x="2905442" y="2394776"/>
                </a:lnTo>
                <a:lnTo>
                  <a:pt x="2905442" y="2394333"/>
                </a:lnTo>
                <a:lnTo>
                  <a:pt x="3322904" y="2932155"/>
                </a:lnTo>
                <a:lnTo>
                  <a:pt x="3322904" y="1925803"/>
                </a:lnTo>
                <a:lnTo>
                  <a:pt x="3322599" y="1925410"/>
                </a:lnTo>
                <a:lnTo>
                  <a:pt x="3322598" y="1464338"/>
                </a:lnTo>
                <a:lnTo>
                  <a:pt x="3758365" y="2025743"/>
                </a:lnTo>
                <a:lnTo>
                  <a:pt x="3758365" y="2025614"/>
                </a:lnTo>
                <a:lnTo>
                  <a:pt x="4869855" y="3457564"/>
                </a:lnTo>
                <a:lnTo>
                  <a:pt x="4869855" y="3918636"/>
                </a:lnTo>
                <a:lnTo>
                  <a:pt x="4434088" y="3357231"/>
                </a:lnTo>
                <a:lnTo>
                  <a:pt x="4434089" y="3357360"/>
                </a:lnTo>
                <a:lnTo>
                  <a:pt x="3605617" y="2290027"/>
                </a:lnTo>
                <a:lnTo>
                  <a:pt x="3605617" y="3296379"/>
                </a:lnTo>
                <a:lnTo>
                  <a:pt x="3606205" y="3297137"/>
                </a:lnTo>
                <a:lnTo>
                  <a:pt x="3606206" y="3758209"/>
                </a:lnTo>
                <a:lnTo>
                  <a:pt x="3313674" y="3381335"/>
                </a:lnTo>
                <a:lnTo>
                  <a:pt x="3313674" y="3381780"/>
                </a:lnTo>
                <a:lnTo>
                  <a:pt x="2872832" y="2813836"/>
                </a:lnTo>
                <a:lnTo>
                  <a:pt x="2872832" y="2816079"/>
                </a:lnTo>
                <a:lnTo>
                  <a:pt x="2612723" y="2480976"/>
                </a:lnTo>
                <a:lnTo>
                  <a:pt x="2612723" y="1839290"/>
                </a:lnTo>
                <a:lnTo>
                  <a:pt x="2612723" y="1821412"/>
                </a:lnTo>
                <a:lnTo>
                  <a:pt x="2611841" y="1821412"/>
                </a:lnTo>
                <a:lnTo>
                  <a:pt x="2608660" y="1756895"/>
                </a:lnTo>
                <a:cubicBezTo>
                  <a:pt x="2608267" y="1090078"/>
                  <a:pt x="2382337" y="815002"/>
                  <a:pt x="1968630" y="852443"/>
                </a:cubicBezTo>
                <a:cubicBezTo>
                  <a:pt x="1447127" y="960333"/>
                  <a:pt x="1563960" y="1740723"/>
                  <a:pt x="1551479" y="1979869"/>
                </a:cubicBezTo>
                <a:cubicBezTo>
                  <a:pt x="818671" y="1390091"/>
                  <a:pt x="247109" y="2134846"/>
                  <a:pt x="280216" y="2883829"/>
                </a:cubicBezTo>
                <a:cubicBezTo>
                  <a:pt x="291251" y="3133490"/>
                  <a:pt x="369472" y="3383621"/>
                  <a:pt x="531302" y="3584951"/>
                </a:cubicBezTo>
                <a:cubicBezTo>
                  <a:pt x="605287" y="3676214"/>
                  <a:pt x="688920" y="3773222"/>
                  <a:pt x="777438" y="3871956"/>
                </a:cubicBezTo>
                <a:lnTo>
                  <a:pt x="864532" y="3965977"/>
                </a:lnTo>
                <a:lnTo>
                  <a:pt x="847305" y="3809874"/>
                </a:lnTo>
                <a:cubicBezTo>
                  <a:pt x="772937" y="2987673"/>
                  <a:pt x="989531" y="2553052"/>
                  <a:pt x="1608640" y="2419404"/>
                </a:cubicBezTo>
                <a:cubicBezTo>
                  <a:pt x="2203093" y="2362381"/>
                  <a:pt x="2662512" y="2726746"/>
                  <a:pt x="2728827" y="3749869"/>
                </a:cubicBezTo>
                <a:lnTo>
                  <a:pt x="2739068" y="5147802"/>
                </a:lnTo>
                <a:lnTo>
                  <a:pt x="2739428" y="5148257"/>
                </a:lnTo>
                <a:lnTo>
                  <a:pt x="2739428" y="5196920"/>
                </a:lnTo>
                <a:lnTo>
                  <a:pt x="2739428" y="5641180"/>
                </a:lnTo>
                <a:lnTo>
                  <a:pt x="1320203" y="3848103"/>
                </a:lnTo>
                <a:lnTo>
                  <a:pt x="1320203" y="3355180"/>
                </a:lnTo>
                <a:lnTo>
                  <a:pt x="2459905" y="4795101"/>
                </a:lnTo>
                <a:lnTo>
                  <a:pt x="2452390" y="3880643"/>
                </a:lnTo>
                <a:cubicBezTo>
                  <a:pt x="2404302" y="3058498"/>
                  <a:pt x="2128927" y="2643980"/>
                  <a:pt x="1642119" y="2690677"/>
                </a:cubicBezTo>
                <a:cubicBezTo>
                  <a:pt x="870368" y="2885291"/>
                  <a:pt x="1134355" y="3928230"/>
                  <a:pt x="1251676" y="4328692"/>
                </a:cubicBezTo>
                <a:lnTo>
                  <a:pt x="1270579" y="4392841"/>
                </a:lnTo>
                <a:lnTo>
                  <a:pt x="1271054" y="4393328"/>
                </a:lnTo>
                <a:lnTo>
                  <a:pt x="1294367" y="4455666"/>
                </a:lnTo>
                <a:cubicBezTo>
                  <a:pt x="1343879" y="4583104"/>
                  <a:pt x="1412426" y="4745689"/>
                  <a:pt x="1507890" y="4956404"/>
                </a:cubicBezTo>
                <a:lnTo>
                  <a:pt x="1588380" y="5131051"/>
                </a:lnTo>
                <a:lnTo>
                  <a:pt x="1562103" y="5117128"/>
                </a:lnTo>
                <a:cubicBezTo>
                  <a:pt x="1195890" y="4760989"/>
                  <a:pt x="657646" y="4185518"/>
                  <a:pt x="296268" y="3739747"/>
                </a:cubicBezTo>
                <a:cubicBezTo>
                  <a:pt x="110286" y="3489537"/>
                  <a:pt x="19493" y="3201543"/>
                  <a:pt x="2837" y="2916214"/>
                </a:cubicBezTo>
                <a:cubicBezTo>
                  <a:pt x="-286" y="2862715"/>
                  <a:pt x="-803" y="2809309"/>
                  <a:pt x="1148" y="2756264"/>
                </a:cubicBezTo>
                <a:close/>
              </a:path>
            </a:pathLst>
          </a:custGeom>
          <a:solidFill>
            <a:schemeClr val="bg1">
              <a:lumMod val="95000"/>
              <a:alpha val="9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a:t>
            </a:r>
          </a:p>
        </p:txBody>
      </p:sp>
      <p:sp>
        <p:nvSpPr>
          <p:cNvPr id="14" name="Text Placeholder 13">
            <a:extLst>
              <a:ext uri="{FF2B5EF4-FFF2-40B4-BE49-F238E27FC236}">
                <a16:creationId xmlns:a16="http://schemas.microsoft.com/office/drawing/2014/main" id="{64B40C91-DF13-4BD2-A0FA-BAB78B40DBFD}"/>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 highly scalable and reliable, open-source, distributed, stream processing framework</a:t>
            </a:r>
          </a:p>
        </p:txBody>
      </p:sp>
      <p:grpSp>
        <p:nvGrpSpPr>
          <p:cNvPr id="13" name="Group 12"/>
          <p:cNvGrpSpPr/>
          <p:nvPr/>
        </p:nvGrpSpPr>
        <p:grpSpPr>
          <a:xfrm>
            <a:off x="4285045" y="2182535"/>
            <a:ext cx="3659262" cy="1264377"/>
            <a:chOff x="8276798" y="1293814"/>
            <a:chExt cx="3732638" cy="1289730"/>
          </a:xfrm>
        </p:grpSpPr>
        <p:sp>
          <p:nvSpPr>
            <p:cNvPr id="43" name="TextBox 42"/>
            <p:cNvSpPr txBox="1"/>
            <p:nvPr/>
          </p:nvSpPr>
          <p:spPr>
            <a:xfrm>
              <a:off x="8276798"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Easy to program</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 A distributed real time processing platform</a:t>
              </a:r>
            </a:p>
          </p:txBody>
        </p:sp>
        <p:sp>
          <p:nvSpPr>
            <p:cNvPr id="125" name="Freeform 124"/>
            <p:cNvSpPr/>
            <p:nvPr/>
          </p:nvSpPr>
          <p:spPr bwMode="auto">
            <a:xfrm>
              <a:off x="8361425" y="1716875"/>
              <a:ext cx="659968" cy="443608"/>
            </a:xfrm>
            <a:custGeom>
              <a:avLst/>
              <a:gdLst>
                <a:gd name="connsiteX0" fmla="*/ 7482335 w 8229978"/>
                <a:gd name="connsiteY0" fmla="*/ 4330779 h 5345688"/>
                <a:gd name="connsiteX1" fmla="*/ 7220497 w 8229978"/>
                <a:gd name="connsiteY1" fmla="*/ 4544183 h 5345688"/>
                <a:gd name="connsiteX2" fmla="*/ 7216574 w 8229978"/>
                <a:gd name="connsiteY2" fmla="*/ 4583097 h 5345688"/>
                <a:gd name="connsiteX3" fmla="*/ 7216574 w 8229978"/>
                <a:gd name="connsiteY3" fmla="*/ 4612996 h 5345688"/>
                <a:gd name="connsiteX4" fmla="*/ 7220497 w 8229978"/>
                <a:gd name="connsiteY4" fmla="*/ 4651910 h 5345688"/>
                <a:gd name="connsiteX5" fmla="*/ 7482335 w 8229978"/>
                <a:gd name="connsiteY5" fmla="*/ 4865313 h 5345688"/>
                <a:gd name="connsiteX6" fmla="*/ 7749603 w 8229978"/>
                <a:gd name="connsiteY6" fmla="*/ 4598046 h 5345688"/>
                <a:gd name="connsiteX7" fmla="*/ 7482335 w 8229978"/>
                <a:gd name="connsiteY7" fmla="*/ 4330779 h 5345688"/>
                <a:gd name="connsiteX8" fmla="*/ 747643 w 8229978"/>
                <a:gd name="connsiteY8" fmla="*/ 4330779 h 5345688"/>
                <a:gd name="connsiteX9" fmla="*/ 480375 w 8229978"/>
                <a:gd name="connsiteY9" fmla="*/ 4598046 h 5345688"/>
                <a:gd name="connsiteX10" fmla="*/ 747643 w 8229978"/>
                <a:gd name="connsiteY10" fmla="*/ 4865313 h 5345688"/>
                <a:gd name="connsiteX11" fmla="*/ 1014911 w 8229978"/>
                <a:gd name="connsiteY11" fmla="*/ 4598046 h 5345688"/>
                <a:gd name="connsiteX12" fmla="*/ 747643 w 8229978"/>
                <a:gd name="connsiteY12" fmla="*/ 4330779 h 5345688"/>
                <a:gd name="connsiteX13" fmla="*/ 3761865 w 8229978"/>
                <a:gd name="connsiteY13" fmla="*/ 1402819 h 5345688"/>
                <a:gd name="connsiteX14" fmla="*/ 1331010 w 8229978"/>
                <a:gd name="connsiteY14" fmla="*/ 4135684 h 5345688"/>
                <a:gd name="connsiteX15" fmla="*/ 1367600 w 8229978"/>
                <a:gd name="connsiteY15" fmla="*/ 4180033 h 5345688"/>
                <a:gd name="connsiteX16" fmla="*/ 1436533 w 8229978"/>
                <a:gd name="connsiteY16" fmla="*/ 4307030 h 5345688"/>
                <a:gd name="connsiteX17" fmla="*/ 1457741 w 8229978"/>
                <a:gd name="connsiteY17" fmla="*/ 4375352 h 5345688"/>
                <a:gd name="connsiteX18" fmla="*/ 6772237 w 8229978"/>
                <a:gd name="connsiteY18" fmla="*/ 4375352 h 5345688"/>
                <a:gd name="connsiteX19" fmla="*/ 6793445 w 8229978"/>
                <a:gd name="connsiteY19" fmla="*/ 4307030 h 5345688"/>
                <a:gd name="connsiteX20" fmla="*/ 6842930 w 8229978"/>
                <a:gd name="connsiteY20" fmla="*/ 4210367 h 5345688"/>
                <a:gd name="connsiteX21" fmla="*/ 6863242 w 8229978"/>
                <a:gd name="connsiteY21" fmla="*/ 4181798 h 5345688"/>
                <a:gd name="connsiteX22" fmla="*/ 4416358 w 8229978"/>
                <a:gd name="connsiteY22" fmla="*/ 1430911 h 5345688"/>
                <a:gd name="connsiteX23" fmla="*/ 4406006 w 8229978"/>
                <a:gd name="connsiteY23" fmla="*/ 1436530 h 5345688"/>
                <a:gd name="connsiteX24" fmla="*/ 4114989 w 8229978"/>
                <a:gd name="connsiteY24" fmla="*/ 1495283 h 5345688"/>
                <a:gd name="connsiteX25" fmla="*/ 3823973 w 8229978"/>
                <a:gd name="connsiteY25" fmla="*/ 1436530 h 5345688"/>
                <a:gd name="connsiteX26" fmla="*/ 4114989 w 8229978"/>
                <a:gd name="connsiteY26" fmla="*/ 480375 h 5345688"/>
                <a:gd name="connsiteX27" fmla="*/ 3847721 w 8229978"/>
                <a:gd name="connsiteY27" fmla="*/ 747642 h 5345688"/>
                <a:gd name="connsiteX28" fmla="*/ 4114989 w 8229978"/>
                <a:gd name="connsiteY28" fmla="*/ 1014908 h 5345688"/>
                <a:gd name="connsiteX29" fmla="*/ 4382257 w 8229978"/>
                <a:gd name="connsiteY29" fmla="*/ 747642 h 5345688"/>
                <a:gd name="connsiteX30" fmla="*/ 4114989 w 8229978"/>
                <a:gd name="connsiteY30" fmla="*/ 480375 h 5345688"/>
                <a:gd name="connsiteX31" fmla="*/ 4114989 w 8229978"/>
                <a:gd name="connsiteY31" fmla="*/ 0 h 5345688"/>
                <a:gd name="connsiteX32" fmla="*/ 4862632 w 8229978"/>
                <a:gd name="connsiteY32" fmla="*/ 747642 h 5345688"/>
                <a:gd name="connsiteX33" fmla="*/ 4803879 w 8229978"/>
                <a:gd name="connsiteY33" fmla="*/ 1038657 h 5345688"/>
                <a:gd name="connsiteX34" fmla="*/ 4756686 w 8229978"/>
                <a:gd name="connsiteY34" fmla="*/ 1125604 h 5345688"/>
                <a:gd name="connsiteX35" fmla="*/ 7221202 w 8229978"/>
                <a:gd name="connsiteY35" fmla="*/ 3896314 h 5345688"/>
                <a:gd name="connsiteX36" fmla="*/ 7215162 w 8229978"/>
                <a:gd name="connsiteY36" fmla="*/ 3901687 h 5345688"/>
                <a:gd name="connsiteX37" fmla="*/ 7260009 w 8229978"/>
                <a:gd name="connsiteY37" fmla="*/ 3884017 h 5345688"/>
                <a:gd name="connsiteX38" fmla="*/ 7482335 w 8229978"/>
                <a:gd name="connsiteY38" fmla="*/ 3850404 h 5345688"/>
                <a:gd name="connsiteX39" fmla="*/ 8229978 w 8229978"/>
                <a:gd name="connsiteY39" fmla="*/ 4598046 h 5345688"/>
                <a:gd name="connsiteX40" fmla="*/ 7482335 w 8229978"/>
                <a:gd name="connsiteY40" fmla="*/ 5345688 h 5345688"/>
                <a:gd name="connsiteX41" fmla="*/ 6793445 w 8229978"/>
                <a:gd name="connsiteY41" fmla="*/ 4889062 h 5345688"/>
                <a:gd name="connsiteX42" fmla="*/ 6775904 w 8229978"/>
                <a:gd name="connsiteY42" fmla="*/ 4832552 h 5345688"/>
                <a:gd name="connsiteX43" fmla="*/ 1454074 w 8229978"/>
                <a:gd name="connsiteY43" fmla="*/ 4832552 h 5345688"/>
                <a:gd name="connsiteX44" fmla="*/ 1436533 w 8229978"/>
                <a:gd name="connsiteY44" fmla="*/ 4889062 h 5345688"/>
                <a:gd name="connsiteX45" fmla="*/ 747643 w 8229978"/>
                <a:gd name="connsiteY45" fmla="*/ 5345688 h 5345688"/>
                <a:gd name="connsiteX46" fmla="*/ 0 w 8229978"/>
                <a:gd name="connsiteY46" fmla="*/ 4598046 h 5345688"/>
                <a:gd name="connsiteX47" fmla="*/ 747643 w 8229978"/>
                <a:gd name="connsiteY47" fmla="*/ 3850404 h 5345688"/>
                <a:gd name="connsiteX48" fmla="*/ 898319 w 8229978"/>
                <a:gd name="connsiteY48" fmla="*/ 3865594 h 5345688"/>
                <a:gd name="connsiteX49" fmla="*/ 946150 w 8229978"/>
                <a:gd name="connsiteY49" fmla="*/ 3880441 h 5345688"/>
                <a:gd name="connsiteX50" fmla="*/ 3444209 w 8229978"/>
                <a:gd name="connsiteY50" fmla="*/ 1072022 h 5345688"/>
                <a:gd name="connsiteX51" fmla="*/ 3426100 w 8229978"/>
                <a:gd name="connsiteY51" fmla="*/ 1038657 h 5345688"/>
                <a:gd name="connsiteX52" fmla="*/ 3367346 w 8229978"/>
                <a:gd name="connsiteY52" fmla="*/ 747642 h 5345688"/>
                <a:gd name="connsiteX53" fmla="*/ 4114989 w 8229978"/>
                <a:gd name="connsiteY53" fmla="*/ 0 h 53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29978" h="5345688">
                  <a:moveTo>
                    <a:pt x="7482335" y="4330779"/>
                  </a:moveTo>
                  <a:cubicBezTo>
                    <a:pt x="7353178" y="4330779"/>
                    <a:pt x="7245419" y="4422394"/>
                    <a:pt x="7220497" y="4544183"/>
                  </a:cubicBezTo>
                  <a:lnTo>
                    <a:pt x="7216574" y="4583097"/>
                  </a:lnTo>
                  <a:lnTo>
                    <a:pt x="7216574" y="4612996"/>
                  </a:lnTo>
                  <a:lnTo>
                    <a:pt x="7220497" y="4651910"/>
                  </a:lnTo>
                  <a:cubicBezTo>
                    <a:pt x="7245419" y="4773699"/>
                    <a:pt x="7353178" y="4865313"/>
                    <a:pt x="7482335" y="4865313"/>
                  </a:cubicBezTo>
                  <a:cubicBezTo>
                    <a:pt x="7629943" y="4865313"/>
                    <a:pt x="7749603" y="4745653"/>
                    <a:pt x="7749603" y="4598046"/>
                  </a:cubicBezTo>
                  <a:cubicBezTo>
                    <a:pt x="7749603" y="4450439"/>
                    <a:pt x="7629943" y="4330779"/>
                    <a:pt x="7482335" y="4330779"/>
                  </a:cubicBezTo>
                  <a:close/>
                  <a:moveTo>
                    <a:pt x="747643" y="4330779"/>
                  </a:moveTo>
                  <a:cubicBezTo>
                    <a:pt x="600035" y="4330779"/>
                    <a:pt x="480375" y="4450439"/>
                    <a:pt x="480375" y="4598046"/>
                  </a:cubicBezTo>
                  <a:cubicBezTo>
                    <a:pt x="480375" y="4745653"/>
                    <a:pt x="600035" y="4865313"/>
                    <a:pt x="747643" y="4865313"/>
                  </a:cubicBezTo>
                  <a:cubicBezTo>
                    <a:pt x="895251" y="4865313"/>
                    <a:pt x="1014911" y="4745653"/>
                    <a:pt x="1014911" y="4598046"/>
                  </a:cubicBezTo>
                  <a:cubicBezTo>
                    <a:pt x="1014911" y="4450439"/>
                    <a:pt x="895251" y="4330779"/>
                    <a:pt x="747643" y="4330779"/>
                  </a:cubicBezTo>
                  <a:close/>
                  <a:moveTo>
                    <a:pt x="3761865" y="1402819"/>
                  </a:moveTo>
                  <a:lnTo>
                    <a:pt x="1331010" y="4135684"/>
                  </a:lnTo>
                  <a:lnTo>
                    <a:pt x="1367600" y="4180033"/>
                  </a:lnTo>
                  <a:cubicBezTo>
                    <a:pt x="1394472" y="4219807"/>
                    <a:pt x="1417616" y="4262307"/>
                    <a:pt x="1436533" y="4307030"/>
                  </a:cubicBezTo>
                  <a:lnTo>
                    <a:pt x="1457741" y="4375352"/>
                  </a:lnTo>
                  <a:lnTo>
                    <a:pt x="6772237" y="4375352"/>
                  </a:lnTo>
                  <a:lnTo>
                    <a:pt x="6793445" y="4307030"/>
                  </a:lnTo>
                  <a:cubicBezTo>
                    <a:pt x="6807632" y="4273488"/>
                    <a:pt x="6824198" y="4241196"/>
                    <a:pt x="6842930" y="4210367"/>
                  </a:cubicBezTo>
                  <a:lnTo>
                    <a:pt x="6863242" y="4181798"/>
                  </a:lnTo>
                  <a:lnTo>
                    <a:pt x="4416358" y="1430911"/>
                  </a:lnTo>
                  <a:lnTo>
                    <a:pt x="4406006" y="1436530"/>
                  </a:lnTo>
                  <a:cubicBezTo>
                    <a:pt x="4316559" y="1474363"/>
                    <a:pt x="4218217" y="1495283"/>
                    <a:pt x="4114989" y="1495283"/>
                  </a:cubicBezTo>
                  <a:cubicBezTo>
                    <a:pt x="4011761" y="1495283"/>
                    <a:pt x="3913420" y="1474363"/>
                    <a:pt x="3823973" y="1436530"/>
                  </a:cubicBezTo>
                  <a:close/>
                  <a:moveTo>
                    <a:pt x="4114989" y="480375"/>
                  </a:moveTo>
                  <a:cubicBezTo>
                    <a:pt x="3967381" y="480375"/>
                    <a:pt x="3847721" y="600035"/>
                    <a:pt x="3847721" y="747642"/>
                  </a:cubicBezTo>
                  <a:cubicBezTo>
                    <a:pt x="3847721" y="895249"/>
                    <a:pt x="3967381" y="1014908"/>
                    <a:pt x="4114989" y="1014908"/>
                  </a:cubicBezTo>
                  <a:cubicBezTo>
                    <a:pt x="4262597" y="1014908"/>
                    <a:pt x="4382257" y="895249"/>
                    <a:pt x="4382257" y="747642"/>
                  </a:cubicBezTo>
                  <a:cubicBezTo>
                    <a:pt x="4382257" y="600035"/>
                    <a:pt x="4262597" y="480375"/>
                    <a:pt x="4114989" y="480375"/>
                  </a:cubicBezTo>
                  <a:close/>
                  <a:moveTo>
                    <a:pt x="4114989" y="0"/>
                  </a:moveTo>
                  <a:cubicBezTo>
                    <a:pt x="4527901" y="0"/>
                    <a:pt x="4862632" y="334731"/>
                    <a:pt x="4862632" y="747642"/>
                  </a:cubicBezTo>
                  <a:cubicBezTo>
                    <a:pt x="4862632" y="850869"/>
                    <a:pt x="4841712" y="949211"/>
                    <a:pt x="4803879" y="1038657"/>
                  </a:cubicBezTo>
                  <a:lnTo>
                    <a:pt x="4756686" y="1125604"/>
                  </a:lnTo>
                  <a:lnTo>
                    <a:pt x="7221202" y="3896314"/>
                  </a:lnTo>
                  <a:lnTo>
                    <a:pt x="7215162" y="3901687"/>
                  </a:lnTo>
                  <a:lnTo>
                    <a:pt x="7260009" y="3884017"/>
                  </a:lnTo>
                  <a:cubicBezTo>
                    <a:pt x="7330242" y="3862172"/>
                    <a:pt x="7404914" y="3850404"/>
                    <a:pt x="7482335" y="3850404"/>
                  </a:cubicBezTo>
                  <a:cubicBezTo>
                    <a:pt x="7895247" y="3850404"/>
                    <a:pt x="8229978" y="4185135"/>
                    <a:pt x="8229978" y="4598046"/>
                  </a:cubicBezTo>
                  <a:cubicBezTo>
                    <a:pt x="8229978" y="5010957"/>
                    <a:pt x="7895247" y="5345688"/>
                    <a:pt x="7482335" y="5345688"/>
                  </a:cubicBezTo>
                  <a:cubicBezTo>
                    <a:pt x="7172651" y="5345688"/>
                    <a:pt x="6906944" y="5157402"/>
                    <a:pt x="6793445" y="4889062"/>
                  </a:cubicBezTo>
                  <a:lnTo>
                    <a:pt x="6775904" y="4832552"/>
                  </a:lnTo>
                  <a:lnTo>
                    <a:pt x="1454074" y="4832552"/>
                  </a:lnTo>
                  <a:lnTo>
                    <a:pt x="1436533" y="4889062"/>
                  </a:lnTo>
                  <a:cubicBezTo>
                    <a:pt x="1323034" y="5157402"/>
                    <a:pt x="1057327" y="5345688"/>
                    <a:pt x="747643" y="5345688"/>
                  </a:cubicBezTo>
                  <a:cubicBezTo>
                    <a:pt x="334731" y="5345688"/>
                    <a:pt x="0" y="5010957"/>
                    <a:pt x="0" y="4598046"/>
                  </a:cubicBezTo>
                  <a:cubicBezTo>
                    <a:pt x="0" y="4185135"/>
                    <a:pt x="334731" y="3850404"/>
                    <a:pt x="747643" y="3850404"/>
                  </a:cubicBezTo>
                  <a:cubicBezTo>
                    <a:pt x="799257" y="3850404"/>
                    <a:pt x="849649" y="3855634"/>
                    <a:pt x="898319" y="3865594"/>
                  </a:cubicBezTo>
                  <a:lnTo>
                    <a:pt x="946150" y="3880441"/>
                  </a:lnTo>
                  <a:lnTo>
                    <a:pt x="3444209" y="1072022"/>
                  </a:lnTo>
                  <a:lnTo>
                    <a:pt x="3426100" y="1038657"/>
                  </a:lnTo>
                  <a:cubicBezTo>
                    <a:pt x="3388267" y="949211"/>
                    <a:pt x="3367346" y="850869"/>
                    <a:pt x="3367346" y="747642"/>
                  </a:cubicBezTo>
                  <a:cubicBezTo>
                    <a:pt x="3367346" y="334731"/>
                    <a:pt x="3702077" y="0"/>
                    <a:pt x="4114989" y="0"/>
                  </a:cubicBezTo>
                  <a:close/>
                </a:path>
              </a:pathLst>
            </a:cu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78" name="Straight Connector 77"/>
            <p:cNvCxnSpPr/>
            <p:nvPr/>
          </p:nvCxnSpPr>
          <p:spPr>
            <a:xfrm>
              <a:off x="9127698"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4339163" y="3892382"/>
            <a:ext cx="712426" cy="673580"/>
            <a:chOff x="-5715000" y="236220"/>
            <a:chExt cx="4846320" cy="4582064"/>
          </a:xfrm>
          <a:solidFill>
            <a:schemeClr val="accent3"/>
          </a:solidFill>
        </p:grpSpPr>
        <p:sp>
          <p:nvSpPr>
            <p:cNvPr id="188" name="Freeform 187"/>
            <p:cNvSpPr/>
            <p:nvPr/>
          </p:nvSpPr>
          <p:spPr bwMode="auto">
            <a:xfrm>
              <a:off x="-4062044" y="746230"/>
              <a:ext cx="3193364" cy="4069610"/>
            </a:xfrm>
            <a:custGeom>
              <a:avLst/>
              <a:gdLst>
                <a:gd name="connsiteX0" fmla="*/ 99158 w 3174271"/>
                <a:gd name="connsiteY0" fmla="*/ 424286 h 4077082"/>
                <a:gd name="connsiteX1" fmla="*/ 670658 w 3174271"/>
                <a:gd name="connsiteY1" fmla="*/ 43286 h 4077082"/>
                <a:gd name="connsiteX2" fmla="*/ 1600298 w 3174271"/>
                <a:gd name="connsiteY2" fmla="*/ 89006 h 4077082"/>
                <a:gd name="connsiteX3" fmla="*/ 2263238 w 3174271"/>
                <a:gd name="connsiteY3" fmla="*/ 759566 h 4077082"/>
                <a:gd name="connsiteX4" fmla="*/ 2568038 w 3174271"/>
                <a:gd name="connsiteY4" fmla="*/ 1856846 h 4077082"/>
                <a:gd name="connsiteX5" fmla="*/ 2834738 w 3174271"/>
                <a:gd name="connsiteY5" fmla="*/ 2519786 h 4077082"/>
                <a:gd name="connsiteX6" fmla="*/ 3154778 w 3174271"/>
                <a:gd name="connsiteY6" fmla="*/ 2877926 h 4077082"/>
                <a:gd name="connsiteX7" fmla="*/ 2225138 w 3174271"/>
                <a:gd name="connsiteY7" fmla="*/ 4066646 h 4077082"/>
                <a:gd name="connsiteX8" fmla="*/ 2019398 w 3174271"/>
                <a:gd name="connsiteY8" fmla="*/ 3479906 h 4077082"/>
                <a:gd name="connsiteX9" fmla="*/ 1607918 w 3174271"/>
                <a:gd name="connsiteY9" fmla="*/ 3876146 h 4077082"/>
                <a:gd name="connsiteX10" fmla="*/ 1165958 w 3174271"/>
                <a:gd name="connsiteY10" fmla="*/ 4028546 h 4077082"/>
                <a:gd name="connsiteX11" fmla="*/ 602078 w 3174271"/>
                <a:gd name="connsiteY11" fmla="*/ 3548486 h 4077082"/>
                <a:gd name="connsiteX12" fmla="*/ 144878 w 3174271"/>
                <a:gd name="connsiteY12" fmla="*/ 2420726 h 4077082"/>
                <a:gd name="connsiteX13" fmla="*/ 68678 w 3174271"/>
                <a:gd name="connsiteY13" fmla="*/ 1399646 h 4077082"/>
                <a:gd name="connsiteX14" fmla="*/ 98 w 3174271"/>
                <a:gd name="connsiteY14" fmla="*/ 630026 h 4077082"/>
                <a:gd name="connsiteX15" fmla="*/ 99158 w 3174271"/>
                <a:gd name="connsiteY15" fmla="*/ 424286 h 4077082"/>
                <a:gd name="connsiteX0" fmla="*/ 99158 w 3174271"/>
                <a:gd name="connsiteY0" fmla="*/ 411110 h 4063906"/>
                <a:gd name="connsiteX1" fmla="*/ 670658 w 3174271"/>
                <a:gd name="connsiteY1" fmla="*/ 52970 h 4063906"/>
                <a:gd name="connsiteX2" fmla="*/ 1600298 w 3174271"/>
                <a:gd name="connsiteY2" fmla="*/ 75830 h 4063906"/>
                <a:gd name="connsiteX3" fmla="*/ 2263238 w 3174271"/>
                <a:gd name="connsiteY3" fmla="*/ 746390 h 4063906"/>
                <a:gd name="connsiteX4" fmla="*/ 2568038 w 3174271"/>
                <a:gd name="connsiteY4" fmla="*/ 1843670 h 4063906"/>
                <a:gd name="connsiteX5" fmla="*/ 2834738 w 3174271"/>
                <a:gd name="connsiteY5" fmla="*/ 2506610 h 4063906"/>
                <a:gd name="connsiteX6" fmla="*/ 3154778 w 3174271"/>
                <a:gd name="connsiteY6" fmla="*/ 2864750 h 4063906"/>
                <a:gd name="connsiteX7" fmla="*/ 2225138 w 3174271"/>
                <a:gd name="connsiteY7" fmla="*/ 4053470 h 4063906"/>
                <a:gd name="connsiteX8" fmla="*/ 2019398 w 3174271"/>
                <a:gd name="connsiteY8" fmla="*/ 3466730 h 4063906"/>
                <a:gd name="connsiteX9" fmla="*/ 1607918 w 3174271"/>
                <a:gd name="connsiteY9" fmla="*/ 3862970 h 4063906"/>
                <a:gd name="connsiteX10" fmla="*/ 1165958 w 3174271"/>
                <a:gd name="connsiteY10" fmla="*/ 4015370 h 4063906"/>
                <a:gd name="connsiteX11" fmla="*/ 602078 w 3174271"/>
                <a:gd name="connsiteY11" fmla="*/ 3535310 h 4063906"/>
                <a:gd name="connsiteX12" fmla="*/ 144878 w 3174271"/>
                <a:gd name="connsiteY12" fmla="*/ 2407550 h 4063906"/>
                <a:gd name="connsiteX13" fmla="*/ 68678 w 3174271"/>
                <a:gd name="connsiteY13" fmla="*/ 1386470 h 4063906"/>
                <a:gd name="connsiteX14" fmla="*/ 98 w 3174271"/>
                <a:gd name="connsiteY14" fmla="*/ 616850 h 4063906"/>
                <a:gd name="connsiteX15" fmla="*/ 99158 w 3174271"/>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2019398 w 3185258"/>
                <a:gd name="connsiteY8" fmla="*/ 346673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76784 w 3193364"/>
                <a:gd name="connsiteY0" fmla="*/ 394961 h 4052561"/>
                <a:gd name="connsiteX1" fmla="*/ 678764 w 3193364"/>
                <a:gd name="connsiteY1" fmla="*/ 52061 h 4052561"/>
                <a:gd name="connsiteX2" fmla="*/ 1608404 w 3193364"/>
                <a:gd name="connsiteY2" fmla="*/ 74921 h 4052561"/>
                <a:gd name="connsiteX3" fmla="*/ 2271344 w 3193364"/>
                <a:gd name="connsiteY3" fmla="*/ 745481 h 4052561"/>
                <a:gd name="connsiteX4" fmla="*/ 2606624 w 3193364"/>
                <a:gd name="connsiteY4" fmla="*/ 1835141 h 4052561"/>
                <a:gd name="connsiteX5" fmla="*/ 2842844 w 3193364"/>
                <a:gd name="connsiteY5" fmla="*/ 2505701 h 4052561"/>
                <a:gd name="connsiteX6" fmla="*/ 3193364 w 3193364"/>
                <a:gd name="connsiteY6" fmla="*/ 2825741 h 4052561"/>
                <a:gd name="connsiteX7" fmla="*/ 2195144 w 3193364"/>
                <a:gd name="connsiteY7" fmla="*/ 4052561 h 4052561"/>
                <a:gd name="connsiteX8" fmla="*/ 2004644 w 3193364"/>
                <a:gd name="connsiteY8" fmla="*/ 3496301 h 4052561"/>
                <a:gd name="connsiteX9" fmla="*/ 1616024 w 3193364"/>
                <a:gd name="connsiteY9" fmla="*/ 3862061 h 4052561"/>
                <a:gd name="connsiteX10" fmla="*/ 1174064 w 3193364"/>
                <a:gd name="connsiteY10" fmla="*/ 4014461 h 4052561"/>
                <a:gd name="connsiteX11" fmla="*/ 610184 w 3193364"/>
                <a:gd name="connsiteY11" fmla="*/ 3534401 h 4052561"/>
                <a:gd name="connsiteX12" fmla="*/ 152984 w 3193364"/>
                <a:gd name="connsiteY12" fmla="*/ 2406641 h 4052561"/>
                <a:gd name="connsiteX13" fmla="*/ 76784 w 3193364"/>
                <a:gd name="connsiteY13" fmla="*/ 1385561 h 4052561"/>
                <a:gd name="connsiteX14" fmla="*/ 8204 w 3193364"/>
                <a:gd name="connsiteY14" fmla="*/ 615941 h 4052561"/>
                <a:gd name="connsiteX15" fmla="*/ 76784 w 3193364"/>
                <a:gd name="connsiteY15" fmla="*/ 394961 h 4052561"/>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386313 h 4043913"/>
                <a:gd name="connsiteX1" fmla="*/ 678764 w 3193364"/>
                <a:gd name="connsiteY1" fmla="*/ 43413 h 4043913"/>
                <a:gd name="connsiteX2" fmla="*/ 1600784 w 3193364"/>
                <a:gd name="connsiteY2" fmla="*/ 81513 h 4043913"/>
                <a:gd name="connsiteX3" fmla="*/ 2271344 w 3193364"/>
                <a:gd name="connsiteY3" fmla="*/ 736833 h 4043913"/>
                <a:gd name="connsiteX4" fmla="*/ 2606624 w 3193364"/>
                <a:gd name="connsiteY4" fmla="*/ 1826493 h 4043913"/>
                <a:gd name="connsiteX5" fmla="*/ 2842844 w 3193364"/>
                <a:gd name="connsiteY5" fmla="*/ 2497053 h 4043913"/>
                <a:gd name="connsiteX6" fmla="*/ 3193364 w 3193364"/>
                <a:gd name="connsiteY6" fmla="*/ 2817093 h 4043913"/>
                <a:gd name="connsiteX7" fmla="*/ 2195144 w 3193364"/>
                <a:gd name="connsiteY7" fmla="*/ 4043913 h 4043913"/>
                <a:gd name="connsiteX8" fmla="*/ 2004644 w 3193364"/>
                <a:gd name="connsiteY8" fmla="*/ 3487653 h 4043913"/>
                <a:gd name="connsiteX9" fmla="*/ 1616024 w 3193364"/>
                <a:gd name="connsiteY9" fmla="*/ 3853413 h 4043913"/>
                <a:gd name="connsiteX10" fmla="*/ 1174064 w 3193364"/>
                <a:gd name="connsiteY10" fmla="*/ 4005813 h 4043913"/>
                <a:gd name="connsiteX11" fmla="*/ 610184 w 3193364"/>
                <a:gd name="connsiteY11" fmla="*/ 3525753 h 4043913"/>
                <a:gd name="connsiteX12" fmla="*/ 152984 w 3193364"/>
                <a:gd name="connsiteY12" fmla="*/ 2397993 h 4043913"/>
                <a:gd name="connsiteX13" fmla="*/ 76784 w 3193364"/>
                <a:gd name="connsiteY13" fmla="*/ 1376913 h 4043913"/>
                <a:gd name="connsiteX14" fmla="*/ 8204 w 3193364"/>
                <a:gd name="connsiteY14" fmla="*/ 607293 h 4043913"/>
                <a:gd name="connsiteX15" fmla="*/ 76784 w 3193364"/>
                <a:gd name="connsiteY15" fmla="*/ 386313 h 4043913"/>
                <a:gd name="connsiteX0" fmla="*/ 76784 w 3193364"/>
                <a:gd name="connsiteY0" fmla="*/ 403887 h 4061487"/>
                <a:gd name="connsiteX1" fmla="*/ 678764 w 3193364"/>
                <a:gd name="connsiteY1" fmla="*/ 60987 h 4061487"/>
                <a:gd name="connsiteX2" fmla="*/ 1600784 w 3193364"/>
                <a:gd name="connsiteY2" fmla="*/ 99087 h 4061487"/>
                <a:gd name="connsiteX3" fmla="*/ 2271344 w 3193364"/>
                <a:gd name="connsiteY3" fmla="*/ 754407 h 4061487"/>
                <a:gd name="connsiteX4" fmla="*/ 2606624 w 3193364"/>
                <a:gd name="connsiteY4" fmla="*/ 1844067 h 4061487"/>
                <a:gd name="connsiteX5" fmla="*/ 2842844 w 3193364"/>
                <a:gd name="connsiteY5" fmla="*/ 2514627 h 4061487"/>
                <a:gd name="connsiteX6" fmla="*/ 3193364 w 3193364"/>
                <a:gd name="connsiteY6" fmla="*/ 2834667 h 4061487"/>
                <a:gd name="connsiteX7" fmla="*/ 2195144 w 3193364"/>
                <a:gd name="connsiteY7" fmla="*/ 4061487 h 4061487"/>
                <a:gd name="connsiteX8" fmla="*/ 2004644 w 3193364"/>
                <a:gd name="connsiteY8" fmla="*/ 3505227 h 4061487"/>
                <a:gd name="connsiteX9" fmla="*/ 1616024 w 3193364"/>
                <a:gd name="connsiteY9" fmla="*/ 3870987 h 4061487"/>
                <a:gd name="connsiteX10" fmla="*/ 1174064 w 3193364"/>
                <a:gd name="connsiteY10" fmla="*/ 4023387 h 4061487"/>
                <a:gd name="connsiteX11" fmla="*/ 610184 w 3193364"/>
                <a:gd name="connsiteY11" fmla="*/ 3543327 h 4061487"/>
                <a:gd name="connsiteX12" fmla="*/ 152984 w 3193364"/>
                <a:gd name="connsiteY12" fmla="*/ 2415567 h 4061487"/>
                <a:gd name="connsiteX13" fmla="*/ 76784 w 3193364"/>
                <a:gd name="connsiteY13" fmla="*/ 1394487 h 4061487"/>
                <a:gd name="connsiteX14" fmla="*/ 8204 w 3193364"/>
                <a:gd name="connsiteY14" fmla="*/ 624867 h 4061487"/>
                <a:gd name="connsiteX15" fmla="*/ 76784 w 3193364"/>
                <a:gd name="connsiteY15" fmla="*/ 403887 h 4061487"/>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16024 w 3193364"/>
                <a:gd name="connsiteY9" fmla="*/ 387910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31264 w 3193364"/>
                <a:gd name="connsiteY9" fmla="*/ 390196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2195144 w 3193364"/>
                <a:gd name="connsiteY0" fmla="*/ 4069608 h 4161048"/>
                <a:gd name="connsiteX1" fmla="*/ 2004644 w 3193364"/>
                <a:gd name="connsiteY1" fmla="*/ 3513348 h 4161048"/>
                <a:gd name="connsiteX2" fmla="*/ 1631264 w 3193364"/>
                <a:gd name="connsiteY2" fmla="*/ 3901968 h 4161048"/>
                <a:gd name="connsiteX3" fmla="*/ 1174064 w 3193364"/>
                <a:gd name="connsiteY3" fmla="*/ 4031508 h 4161048"/>
                <a:gd name="connsiteX4" fmla="*/ 610184 w 3193364"/>
                <a:gd name="connsiteY4" fmla="*/ 3551448 h 4161048"/>
                <a:gd name="connsiteX5" fmla="*/ 152984 w 3193364"/>
                <a:gd name="connsiteY5" fmla="*/ 2423688 h 4161048"/>
                <a:gd name="connsiteX6" fmla="*/ 76784 w 3193364"/>
                <a:gd name="connsiteY6" fmla="*/ 1402608 h 4161048"/>
                <a:gd name="connsiteX7" fmla="*/ 8204 w 3193364"/>
                <a:gd name="connsiteY7" fmla="*/ 632988 h 4161048"/>
                <a:gd name="connsiteX8" fmla="*/ 76784 w 3193364"/>
                <a:gd name="connsiteY8" fmla="*/ 412008 h 4161048"/>
                <a:gd name="connsiteX9" fmla="*/ 678764 w 3193364"/>
                <a:gd name="connsiteY9" fmla="*/ 69108 h 4161048"/>
                <a:gd name="connsiteX10" fmla="*/ 1600784 w 3193364"/>
                <a:gd name="connsiteY10" fmla="*/ 107208 h 4161048"/>
                <a:gd name="connsiteX11" fmla="*/ 2271344 w 3193364"/>
                <a:gd name="connsiteY11" fmla="*/ 762528 h 4161048"/>
                <a:gd name="connsiteX12" fmla="*/ 2606624 w 3193364"/>
                <a:gd name="connsiteY12" fmla="*/ 1852188 h 4161048"/>
                <a:gd name="connsiteX13" fmla="*/ 2842844 w 3193364"/>
                <a:gd name="connsiteY13" fmla="*/ 2522748 h 4161048"/>
                <a:gd name="connsiteX14" fmla="*/ 3193364 w 3193364"/>
                <a:gd name="connsiteY14" fmla="*/ 2842788 h 4161048"/>
                <a:gd name="connsiteX15" fmla="*/ 2286584 w 3193364"/>
                <a:gd name="connsiteY15" fmla="*/ 4161048 h 4161048"/>
                <a:gd name="connsiteX0" fmla="*/ 2195144 w 3193364"/>
                <a:gd name="connsiteY0" fmla="*/ 4069608 h 4069608"/>
                <a:gd name="connsiteX1" fmla="*/ 2004644 w 3193364"/>
                <a:gd name="connsiteY1" fmla="*/ 3513348 h 4069608"/>
                <a:gd name="connsiteX2" fmla="*/ 1631264 w 3193364"/>
                <a:gd name="connsiteY2" fmla="*/ 3901968 h 4069608"/>
                <a:gd name="connsiteX3" fmla="*/ 1174064 w 3193364"/>
                <a:gd name="connsiteY3" fmla="*/ 4031508 h 4069608"/>
                <a:gd name="connsiteX4" fmla="*/ 610184 w 3193364"/>
                <a:gd name="connsiteY4" fmla="*/ 3551448 h 4069608"/>
                <a:gd name="connsiteX5" fmla="*/ 152984 w 3193364"/>
                <a:gd name="connsiteY5" fmla="*/ 2423688 h 4069608"/>
                <a:gd name="connsiteX6" fmla="*/ 76784 w 3193364"/>
                <a:gd name="connsiteY6" fmla="*/ 1402608 h 4069608"/>
                <a:gd name="connsiteX7" fmla="*/ 8204 w 3193364"/>
                <a:gd name="connsiteY7" fmla="*/ 632988 h 4069608"/>
                <a:gd name="connsiteX8" fmla="*/ 76784 w 3193364"/>
                <a:gd name="connsiteY8" fmla="*/ 412008 h 4069608"/>
                <a:gd name="connsiteX9" fmla="*/ 678764 w 3193364"/>
                <a:gd name="connsiteY9" fmla="*/ 69108 h 4069608"/>
                <a:gd name="connsiteX10" fmla="*/ 1600784 w 3193364"/>
                <a:gd name="connsiteY10" fmla="*/ 107208 h 4069608"/>
                <a:gd name="connsiteX11" fmla="*/ 2271344 w 3193364"/>
                <a:gd name="connsiteY11" fmla="*/ 762528 h 4069608"/>
                <a:gd name="connsiteX12" fmla="*/ 2606624 w 3193364"/>
                <a:gd name="connsiteY12" fmla="*/ 1852188 h 4069608"/>
                <a:gd name="connsiteX13" fmla="*/ 2842844 w 3193364"/>
                <a:gd name="connsiteY13" fmla="*/ 2522748 h 4069608"/>
                <a:gd name="connsiteX14" fmla="*/ 3193364 w 3193364"/>
                <a:gd name="connsiteY14" fmla="*/ 2842788 h 40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3364" h="4069608">
                  <a:moveTo>
                    <a:pt x="2195144" y="4069608"/>
                  </a:moveTo>
                  <a:cubicBezTo>
                    <a:pt x="2183714" y="3802908"/>
                    <a:pt x="2092274" y="3651778"/>
                    <a:pt x="2004644" y="3513348"/>
                  </a:cubicBezTo>
                  <a:cubicBezTo>
                    <a:pt x="1863674" y="3740678"/>
                    <a:pt x="1769694" y="3815608"/>
                    <a:pt x="1631264" y="3901968"/>
                  </a:cubicBezTo>
                  <a:cubicBezTo>
                    <a:pt x="1492834" y="3988328"/>
                    <a:pt x="1344244" y="4089928"/>
                    <a:pt x="1174064" y="4031508"/>
                  </a:cubicBezTo>
                  <a:cubicBezTo>
                    <a:pt x="1003884" y="3973088"/>
                    <a:pt x="780364" y="3819418"/>
                    <a:pt x="610184" y="3551448"/>
                  </a:cubicBezTo>
                  <a:cubicBezTo>
                    <a:pt x="440004" y="3283478"/>
                    <a:pt x="241884" y="2781828"/>
                    <a:pt x="152984" y="2423688"/>
                  </a:cubicBezTo>
                  <a:cubicBezTo>
                    <a:pt x="64084" y="2065548"/>
                    <a:pt x="100914" y="1701058"/>
                    <a:pt x="76784" y="1402608"/>
                  </a:cubicBezTo>
                  <a:cubicBezTo>
                    <a:pt x="52654" y="1104158"/>
                    <a:pt x="8204" y="798088"/>
                    <a:pt x="8204" y="632988"/>
                  </a:cubicBezTo>
                  <a:cubicBezTo>
                    <a:pt x="8204" y="467888"/>
                    <a:pt x="-34976" y="505988"/>
                    <a:pt x="76784" y="412008"/>
                  </a:cubicBezTo>
                  <a:cubicBezTo>
                    <a:pt x="188544" y="318028"/>
                    <a:pt x="371424" y="142768"/>
                    <a:pt x="678764" y="69108"/>
                  </a:cubicBezTo>
                  <a:cubicBezTo>
                    <a:pt x="986104" y="-4552"/>
                    <a:pt x="1228674" y="-54082"/>
                    <a:pt x="1600784" y="107208"/>
                  </a:cubicBezTo>
                  <a:cubicBezTo>
                    <a:pt x="1972894" y="268498"/>
                    <a:pt x="2103704" y="471698"/>
                    <a:pt x="2271344" y="762528"/>
                  </a:cubicBezTo>
                  <a:cubicBezTo>
                    <a:pt x="2438984" y="1053358"/>
                    <a:pt x="2511374" y="1558818"/>
                    <a:pt x="2606624" y="1852188"/>
                  </a:cubicBezTo>
                  <a:cubicBezTo>
                    <a:pt x="2701874" y="2145558"/>
                    <a:pt x="2745054" y="2357648"/>
                    <a:pt x="2842844" y="2522748"/>
                  </a:cubicBezTo>
                  <a:cubicBezTo>
                    <a:pt x="2940634" y="2687848"/>
                    <a:pt x="2944444" y="2684038"/>
                    <a:pt x="3193364" y="2842788"/>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89" name="Freeform 188"/>
            <p:cNvSpPr/>
            <p:nvPr/>
          </p:nvSpPr>
          <p:spPr bwMode="auto">
            <a:xfrm>
              <a:off x="-4916957" y="1104922"/>
              <a:ext cx="2146010" cy="3713362"/>
            </a:xfrm>
            <a:custGeom>
              <a:avLst/>
              <a:gdLst>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65583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79871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26180 h 3884286"/>
                <a:gd name="connsiteX1" fmla="*/ 526543 w 2186959"/>
                <a:gd name="connsiteY1" fmla="*/ 2659380 h 3884286"/>
                <a:gd name="connsiteX2" fmla="*/ 84583 w 2186959"/>
                <a:gd name="connsiteY2" fmla="*/ 1432560 h 3884286"/>
                <a:gd name="connsiteX3" fmla="*/ 763 w 2186959"/>
                <a:gd name="connsiteY3" fmla="*/ 693420 h 3884286"/>
                <a:gd name="connsiteX4" fmla="*/ 99823 w 2186959"/>
                <a:gd name="connsiteY4" fmla="*/ 594360 h 3884286"/>
                <a:gd name="connsiteX5" fmla="*/ 191263 w 2186959"/>
                <a:gd name="connsiteY5" fmla="*/ 670560 h 3884286"/>
                <a:gd name="connsiteX6" fmla="*/ 366523 w 2186959"/>
                <a:gd name="connsiteY6" fmla="*/ 1554480 h 3884286"/>
                <a:gd name="connsiteX7" fmla="*/ 168403 w 2186959"/>
                <a:gd name="connsiteY7" fmla="*/ 403860 h 3884286"/>
                <a:gd name="connsiteX8" fmla="*/ 183643 w 2186959"/>
                <a:gd name="connsiteY8" fmla="*/ 175260 h 3884286"/>
                <a:gd name="connsiteX9" fmla="*/ 397003 w 2186959"/>
                <a:gd name="connsiteY9" fmla="*/ 289560 h 3884286"/>
                <a:gd name="connsiteX10" fmla="*/ 479871 w 2186959"/>
                <a:gd name="connsiteY10" fmla="*/ 1082040 h 3884286"/>
                <a:gd name="connsiteX11" fmla="*/ 633223 w 2186959"/>
                <a:gd name="connsiteY11" fmla="*/ 1531620 h 3884286"/>
                <a:gd name="connsiteX12" fmla="*/ 488443 w 2186959"/>
                <a:gd name="connsiteY12" fmla="*/ 975360 h 3884286"/>
                <a:gd name="connsiteX13" fmla="*/ 427483 w 2186959"/>
                <a:gd name="connsiteY13" fmla="*/ 167640 h 3884286"/>
                <a:gd name="connsiteX14" fmla="*/ 442723 w 2186959"/>
                <a:gd name="connsiteY14" fmla="*/ 22860 h 3884286"/>
                <a:gd name="connsiteX15" fmla="*/ 633223 w 2186959"/>
                <a:gd name="connsiteY15" fmla="*/ 60960 h 3884286"/>
                <a:gd name="connsiteX16" fmla="*/ 694183 w 2186959"/>
                <a:gd name="connsiteY16" fmla="*/ 586740 h 3884286"/>
                <a:gd name="connsiteX17" fmla="*/ 793243 w 2186959"/>
                <a:gd name="connsiteY17" fmla="*/ 861060 h 3884286"/>
                <a:gd name="connsiteX18" fmla="*/ 907543 w 2186959"/>
                <a:gd name="connsiteY18" fmla="*/ 1516380 h 3884286"/>
                <a:gd name="connsiteX19" fmla="*/ 808483 w 2186959"/>
                <a:gd name="connsiteY19" fmla="*/ 609600 h 3884286"/>
                <a:gd name="connsiteX20" fmla="*/ 816103 w 2186959"/>
                <a:gd name="connsiteY20" fmla="*/ 160020 h 3884286"/>
                <a:gd name="connsiteX21" fmla="*/ 953263 w 2186959"/>
                <a:gd name="connsiteY21" fmla="*/ 99060 h 3884286"/>
                <a:gd name="connsiteX22" fmla="*/ 1037083 w 2186959"/>
                <a:gd name="connsiteY22" fmla="*/ 198120 h 3884286"/>
                <a:gd name="connsiteX23" fmla="*/ 1098043 w 2186959"/>
                <a:gd name="connsiteY23" fmla="*/ 1066800 h 3884286"/>
                <a:gd name="connsiteX24" fmla="*/ 1532383 w 2186959"/>
                <a:gd name="connsiteY24" fmla="*/ 1965960 h 3884286"/>
                <a:gd name="connsiteX25" fmla="*/ 1677163 w 2186959"/>
                <a:gd name="connsiteY25" fmla="*/ 2042160 h 3884286"/>
                <a:gd name="connsiteX26" fmla="*/ 1905763 w 2186959"/>
                <a:gd name="connsiteY26" fmla="*/ 1485900 h 3884286"/>
                <a:gd name="connsiteX27" fmla="*/ 1989583 w 2186959"/>
                <a:gd name="connsiteY27" fmla="*/ 1310640 h 3884286"/>
                <a:gd name="connsiteX28" fmla="*/ 2172463 w 2186959"/>
                <a:gd name="connsiteY28" fmla="*/ 1402080 h 3884286"/>
                <a:gd name="connsiteX29" fmla="*/ 2157223 w 2186959"/>
                <a:gd name="connsiteY29" fmla="*/ 1607820 h 3884286"/>
                <a:gd name="connsiteX30" fmla="*/ 2012443 w 2186959"/>
                <a:gd name="connsiteY30" fmla="*/ 2240280 h 3884286"/>
                <a:gd name="connsiteX31" fmla="*/ 1631443 w 2186959"/>
                <a:gd name="connsiteY31" fmla="*/ 2682240 h 3884286"/>
                <a:gd name="connsiteX32" fmla="*/ 1402843 w 2186959"/>
                <a:gd name="connsiteY32" fmla="*/ 3208020 h 3884286"/>
                <a:gd name="connsiteX33" fmla="*/ 1357123 w 2186959"/>
                <a:gd name="connsiteY33" fmla="*/ 3825240 h 3884286"/>
                <a:gd name="connsiteX34" fmla="*/ 351283 w 2186959"/>
                <a:gd name="connsiteY34" fmla="*/ 3726180 h 3884286"/>
                <a:gd name="connsiteX0" fmla="*/ 381177 w 2216853"/>
                <a:gd name="connsiteY0" fmla="*/ 3726180 h 3884286"/>
                <a:gd name="connsiteX1" fmla="*/ 556437 w 2216853"/>
                <a:gd name="connsiteY1" fmla="*/ 2659380 h 3884286"/>
                <a:gd name="connsiteX2" fmla="*/ 114477 w 2216853"/>
                <a:gd name="connsiteY2" fmla="*/ 1432560 h 3884286"/>
                <a:gd name="connsiteX3" fmla="*/ 177 w 2216853"/>
                <a:gd name="connsiteY3" fmla="*/ 693420 h 3884286"/>
                <a:gd name="connsiteX4" fmla="*/ 129717 w 2216853"/>
                <a:gd name="connsiteY4" fmla="*/ 594360 h 3884286"/>
                <a:gd name="connsiteX5" fmla="*/ 221157 w 2216853"/>
                <a:gd name="connsiteY5" fmla="*/ 670560 h 3884286"/>
                <a:gd name="connsiteX6" fmla="*/ 396417 w 2216853"/>
                <a:gd name="connsiteY6" fmla="*/ 1554480 h 3884286"/>
                <a:gd name="connsiteX7" fmla="*/ 198297 w 2216853"/>
                <a:gd name="connsiteY7" fmla="*/ 403860 h 3884286"/>
                <a:gd name="connsiteX8" fmla="*/ 213537 w 2216853"/>
                <a:gd name="connsiteY8" fmla="*/ 175260 h 3884286"/>
                <a:gd name="connsiteX9" fmla="*/ 426897 w 2216853"/>
                <a:gd name="connsiteY9" fmla="*/ 289560 h 3884286"/>
                <a:gd name="connsiteX10" fmla="*/ 509765 w 2216853"/>
                <a:gd name="connsiteY10" fmla="*/ 1082040 h 3884286"/>
                <a:gd name="connsiteX11" fmla="*/ 663117 w 2216853"/>
                <a:gd name="connsiteY11" fmla="*/ 1531620 h 3884286"/>
                <a:gd name="connsiteX12" fmla="*/ 518337 w 2216853"/>
                <a:gd name="connsiteY12" fmla="*/ 975360 h 3884286"/>
                <a:gd name="connsiteX13" fmla="*/ 457377 w 2216853"/>
                <a:gd name="connsiteY13" fmla="*/ 167640 h 3884286"/>
                <a:gd name="connsiteX14" fmla="*/ 472617 w 2216853"/>
                <a:gd name="connsiteY14" fmla="*/ 22860 h 3884286"/>
                <a:gd name="connsiteX15" fmla="*/ 663117 w 2216853"/>
                <a:gd name="connsiteY15" fmla="*/ 60960 h 3884286"/>
                <a:gd name="connsiteX16" fmla="*/ 724077 w 2216853"/>
                <a:gd name="connsiteY16" fmla="*/ 586740 h 3884286"/>
                <a:gd name="connsiteX17" fmla="*/ 823137 w 2216853"/>
                <a:gd name="connsiteY17" fmla="*/ 861060 h 3884286"/>
                <a:gd name="connsiteX18" fmla="*/ 937437 w 2216853"/>
                <a:gd name="connsiteY18" fmla="*/ 1516380 h 3884286"/>
                <a:gd name="connsiteX19" fmla="*/ 838377 w 2216853"/>
                <a:gd name="connsiteY19" fmla="*/ 609600 h 3884286"/>
                <a:gd name="connsiteX20" fmla="*/ 845997 w 2216853"/>
                <a:gd name="connsiteY20" fmla="*/ 160020 h 3884286"/>
                <a:gd name="connsiteX21" fmla="*/ 983157 w 2216853"/>
                <a:gd name="connsiteY21" fmla="*/ 99060 h 3884286"/>
                <a:gd name="connsiteX22" fmla="*/ 1066977 w 2216853"/>
                <a:gd name="connsiteY22" fmla="*/ 198120 h 3884286"/>
                <a:gd name="connsiteX23" fmla="*/ 1127937 w 2216853"/>
                <a:gd name="connsiteY23" fmla="*/ 1066800 h 3884286"/>
                <a:gd name="connsiteX24" fmla="*/ 1562277 w 2216853"/>
                <a:gd name="connsiteY24" fmla="*/ 1965960 h 3884286"/>
                <a:gd name="connsiteX25" fmla="*/ 1707057 w 2216853"/>
                <a:gd name="connsiteY25" fmla="*/ 2042160 h 3884286"/>
                <a:gd name="connsiteX26" fmla="*/ 1935657 w 2216853"/>
                <a:gd name="connsiteY26" fmla="*/ 1485900 h 3884286"/>
                <a:gd name="connsiteX27" fmla="*/ 2019477 w 2216853"/>
                <a:gd name="connsiteY27" fmla="*/ 1310640 h 3884286"/>
                <a:gd name="connsiteX28" fmla="*/ 2202357 w 2216853"/>
                <a:gd name="connsiteY28" fmla="*/ 1402080 h 3884286"/>
                <a:gd name="connsiteX29" fmla="*/ 2187117 w 2216853"/>
                <a:gd name="connsiteY29" fmla="*/ 1607820 h 3884286"/>
                <a:gd name="connsiteX30" fmla="*/ 2042337 w 2216853"/>
                <a:gd name="connsiteY30" fmla="*/ 2240280 h 3884286"/>
                <a:gd name="connsiteX31" fmla="*/ 1661337 w 2216853"/>
                <a:gd name="connsiteY31" fmla="*/ 2682240 h 3884286"/>
                <a:gd name="connsiteX32" fmla="*/ 1432737 w 2216853"/>
                <a:gd name="connsiteY32" fmla="*/ 3208020 h 3884286"/>
                <a:gd name="connsiteX33" fmla="*/ 1387017 w 2216853"/>
                <a:gd name="connsiteY33" fmla="*/ 3825240 h 3884286"/>
                <a:gd name="connsiteX34" fmla="*/ 381177 w 2216853"/>
                <a:gd name="connsiteY34" fmla="*/ 3726180 h 3884286"/>
                <a:gd name="connsiteX0" fmla="*/ 381073 w 2216749"/>
                <a:gd name="connsiteY0" fmla="*/ 3726180 h 3884286"/>
                <a:gd name="connsiteX1" fmla="*/ 556333 w 2216749"/>
                <a:gd name="connsiteY1" fmla="*/ 2659380 h 3884286"/>
                <a:gd name="connsiteX2" fmla="*/ 114373 w 2216749"/>
                <a:gd name="connsiteY2" fmla="*/ 1432560 h 3884286"/>
                <a:gd name="connsiteX3" fmla="*/ 73 w 2216749"/>
                <a:gd name="connsiteY3" fmla="*/ 693420 h 3884286"/>
                <a:gd name="connsiteX4" fmla="*/ 99133 w 2216749"/>
                <a:gd name="connsiteY4" fmla="*/ 586740 h 3884286"/>
                <a:gd name="connsiteX5" fmla="*/ 221053 w 2216749"/>
                <a:gd name="connsiteY5" fmla="*/ 670560 h 3884286"/>
                <a:gd name="connsiteX6" fmla="*/ 396313 w 2216749"/>
                <a:gd name="connsiteY6" fmla="*/ 1554480 h 3884286"/>
                <a:gd name="connsiteX7" fmla="*/ 198193 w 2216749"/>
                <a:gd name="connsiteY7" fmla="*/ 403860 h 3884286"/>
                <a:gd name="connsiteX8" fmla="*/ 213433 w 2216749"/>
                <a:gd name="connsiteY8" fmla="*/ 175260 h 3884286"/>
                <a:gd name="connsiteX9" fmla="*/ 426793 w 2216749"/>
                <a:gd name="connsiteY9" fmla="*/ 289560 h 3884286"/>
                <a:gd name="connsiteX10" fmla="*/ 509661 w 2216749"/>
                <a:gd name="connsiteY10" fmla="*/ 1082040 h 3884286"/>
                <a:gd name="connsiteX11" fmla="*/ 663013 w 2216749"/>
                <a:gd name="connsiteY11" fmla="*/ 1531620 h 3884286"/>
                <a:gd name="connsiteX12" fmla="*/ 518233 w 2216749"/>
                <a:gd name="connsiteY12" fmla="*/ 975360 h 3884286"/>
                <a:gd name="connsiteX13" fmla="*/ 457273 w 2216749"/>
                <a:gd name="connsiteY13" fmla="*/ 167640 h 3884286"/>
                <a:gd name="connsiteX14" fmla="*/ 472513 w 2216749"/>
                <a:gd name="connsiteY14" fmla="*/ 22860 h 3884286"/>
                <a:gd name="connsiteX15" fmla="*/ 663013 w 2216749"/>
                <a:gd name="connsiteY15" fmla="*/ 60960 h 3884286"/>
                <a:gd name="connsiteX16" fmla="*/ 723973 w 2216749"/>
                <a:gd name="connsiteY16" fmla="*/ 586740 h 3884286"/>
                <a:gd name="connsiteX17" fmla="*/ 823033 w 2216749"/>
                <a:gd name="connsiteY17" fmla="*/ 861060 h 3884286"/>
                <a:gd name="connsiteX18" fmla="*/ 937333 w 2216749"/>
                <a:gd name="connsiteY18" fmla="*/ 1516380 h 3884286"/>
                <a:gd name="connsiteX19" fmla="*/ 838273 w 2216749"/>
                <a:gd name="connsiteY19" fmla="*/ 609600 h 3884286"/>
                <a:gd name="connsiteX20" fmla="*/ 845893 w 2216749"/>
                <a:gd name="connsiteY20" fmla="*/ 160020 h 3884286"/>
                <a:gd name="connsiteX21" fmla="*/ 983053 w 2216749"/>
                <a:gd name="connsiteY21" fmla="*/ 99060 h 3884286"/>
                <a:gd name="connsiteX22" fmla="*/ 1066873 w 2216749"/>
                <a:gd name="connsiteY22" fmla="*/ 198120 h 3884286"/>
                <a:gd name="connsiteX23" fmla="*/ 1127833 w 2216749"/>
                <a:gd name="connsiteY23" fmla="*/ 1066800 h 3884286"/>
                <a:gd name="connsiteX24" fmla="*/ 1562173 w 2216749"/>
                <a:gd name="connsiteY24" fmla="*/ 1965960 h 3884286"/>
                <a:gd name="connsiteX25" fmla="*/ 1706953 w 2216749"/>
                <a:gd name="connsiteY25" fmla="*/ 2042160 h 3884286"/>
                <a:gd name="connsiteX26" fmla="*/ 1935553 w 2216749"/>
                <a:gd name="connsiteY26" fmla="*/ 1485900 h 3884286"/>
                <a:gd name="connsiteX27" fmla="*/ 2019373 w 2216749"/>
                <a:gd name="connsiteY27" fmla="*/ 1310640 h 3884286"/>
                <a:gd name="connsiteX28" fmla="*/ 2202253 w 2216749"/>
                <a:gd name="connsiteY28" fmla="*/ 1402080 h 3884286"/>
                <a:gd name="connsiteX29" fmla="*/ 2187013 w 2216749"/>
                <a:gd name="connsiteY29" fmla="*/ 1607820 h 3884286"/>
                <a:gd name="connsiteX30" fmla="*/ 2042233 w 2216749"/>
                <a:gd name="connsiteY30" fmla="*/ 2240280 h 3884286"/>
                <a:gd name="connsiteX31" fmla="*/ 1661233 w 2216749"/>
                <a:gd name="connsiteY31" fmla="*/ 2682240 h 3884286"/>
                <a:gd name="connsiteX32" fmla="*/ 1432633 w 2216749"/>
                <a:gd name="connsiteY32" fmla="*/ 3208020 h 3884286"/>
                <a:gd name="connsiteX33" fmla="*/ 1386913 w 2216749"/>
                <a:gd name="connsiteY33" fmla="*/ 3825240 h 3884286"/>
                <a:gd name="connsiteX34" fmla="*/ 381073 w 2216749"/>
                <a:gd name="connsiteY34" fmla="*/ 3726180 h 3884286"/>
                <a:gd name="connsiteX0" fmla="*/ 385163 w 2220839"/>
                <a:gd name="connsiteY0" fmla="*/ 3726180 h 3884286"/>
                <a:gd name="connsiteX1" fmla="*/ 560423 w 2220839"/>
                <a:gd name="connsiteY1" fmla="*/ 2659380 h 3884286"/>
                <a:gd name="connsiteX2" fmla="*/ 118463 w 2220839"/>
                <a:gd name="connsiteY2" fmla="*/ 1432560 h 3884286"/>
                <a:gd name="connsiteX3" fmla="*/ 4163 w 2220839"/>
                <a:gd name="connsiteY3" fmla="*/ 693420 h 3884286"/>
                <a:gd name="connsiteX4" fmla="*/ 225143 w 2220839"/>
                <a:gd name="connsiteY4" fmla="*/ 670560 h 3884286"/>
                <a:gd name="connsiteX5" fmla="*/ 400403 w 2220839"/>
                <a:gd name="connsiteY5" fmla="*/ 1554480 h 3884286"/>
                <a:gd name="connsiteX6" fmla="*/ 202283 w 2220839"/>
                <a:gd name="connsiteY6" fmla="*/ 403860 h 3884286"/>
                <a:gd name="connsiteX7" fmla="*/ 217523 w 2220839"/>
                <a:gd name="connsiteY7" fmla="*/ 175260 h 3884286"/>
                <a:gd name="connsiteX8" fmla="*/ 430883 w 2220839"/>
                <a:gd name="connsiteY8" fmla="*/ 289560 h 3884286"/>
                <a:gd name="connsiteX9" fmla="*/ 513751 w 2220839"/>
                <a:gd name="connsiteY9" fmla="*/ 1082040 h 3884286"/>
                <a:gd name="connsiteX10" fmla="*/ 667103 w 2220839"/>
                <a:gd name="connsiteY10" fmla="*/ 1531620 h 3884286"/>
                <a:gd name="connsiteX11" fmla="*/ 522323 w 2220839"/>
                <a:gd name="connsiteY11" fmla="*/ 975360 h 3884286"/>
                <a:gd name="connsiteX12" fmla="*/ 461363 w 2220839"/>
                <a:gd name="connsiteY12" fmla="*/ 167640 h 3884286"/>
                <a:gd name="connsiteX13" fmla="*/ 476603 w 2220839"/>
                <a:gd name="connsiteY13" fmla="*/ 22860 h 3884286"/>
                <a:gd name="connsiteX14" fmla="*/ 667103 w 2220839"/>
                <a:gd name="connsiteY14" fmla="*/ 60960 h 3884286"/>
                <a:gd name="connsiteX15" fmla="*/ 728063 w 2220839"/>
                <a:gd name="connsiteY15" fmla="*/ 586740 h 3884286"/>
                <a:gd name="connsiteX16" fmla="*/ 827123 w 2220839"/>
                <a:gd name="connsiteY16" fmla="*/ 861060 h 3884286"/>
                <a:gd name="connsiteX17" fmla="*/ 941423 w 2220839"/>
                <a:gd name="connsiteY17" fmla="*/ 1516380 h 3884286"/>
                <a:gd name="connsiteX18" fmla="*/ 842363 w 2220839"/>
                <a:gd name="connsiteY18" fmla="*/ 609600 h 3884286"/>
                <a:gd name="connsiteX19" fmla="*/ 849983 w 2220839"/>
                <a:gd name="connsiteY19" fmla="*/ 160020 h 3884286"/>
                <a:gd name="connsiteX20" fmla="*/ 987143 w 2220839"/>
                <a:gd name="connsiteY20" fmla="*/ 99060 h 3884286"/>
                <a:gd name="connsiteX21" fmla="*/ 1070963 w 2220839"/>
                <a:gd name="connsiteY21" fmla="*/ 198120 h 3884286"/>
                <a:gd name="connsiteX22" fmla="*/ 1131923 w 2220839"/>
                <a:gd name="connsiteY22" fmla="*/ 1066800 h 3884286"/>
                <a:gd name="connsiteX23" fmla="*/ 1566263 w 2220839"/>
                <a:gd name="connsiteY23" fmla="*/ 1965960 h 3884286"/>
                <a:gd name="connsiteX24" fmla="*/ 1711043 w 2220839"/>
                <a:gd name="connsiteY24" fmla="*/ 2042160 h 3884286"/>
                <a:gd name="connsiteX25" fmla="*/ 1939643 w 2220839"/>
                <a:gd name="connsiteY25" fmla="*/ 1485900 h 3884286"/>
                <a:gd name="connsiteX26" fmla="*/ 2023463 w 2220839"/>
                <a:gd name="connsiteY26" fmla="*/ 1310640 h 3884286"/>
                <a:gd name="connsiteX27" fmla="*/ 2206343 w 2220839"/>
                <a:gd name="connsiteY27" fmla="*/ 1402080 h 3884286"/>
                <a:gd name="connsiteX28" fmla="*/ 2191103 w 2220839"/>
                <a:gd name="connsiteY28" fmla="*/ 1607820 h 3884286"/>
                <a:gd name="connsiteX29" fmla="*/ 2046323 w 2220839"/>
                <a:gd name="connsiteY29" fmla="*/ 2240280 h 3884286"/>
                <a:gd name="connsiteX30" fmla="*/ 1665323 w 2220839"/>
                <a:gd name="connsiteY30" fmla="*/ 2682240 h 3884286"/>
                <a:gd name="connsiteX31" fmla="*/ 1436723 w 2220839"/>
                <a:gd name="connsiteY31" fmla="*/ 3208020 h 3884286"/>
                <a:gd name="connsiteX32" fmla="*/ 1391003 w 2220839"/>
                <a:gd name="connsiteY32" fmla="*/ 3825240 h 3884286"/>
                <a:gd name="connsiteX33" fmla="*/ 385163 w 222083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15533 w 2218849"/>
                <a:gd name="connsiteY7" fmla="*/ 17526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46013 w 2218849"/>
                <a:gd name="connsiteY7" fmla="*/ 19050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428893 w 2218849"/>
                <a:gd name="connsiteY7" fmla="*/ 28956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2021473 w 2218849"/>
                <a:gd name="connsiteY24" fmla="*/ 1310640 h 3884286"/>
                <a:gd name="connsiteX25" fmla="*/ 2204353 w 2218849"/>
                <a:gd name="connsiteY25" fmla="*/ 1402080 h 3884286"/>
                <a:gd name="connsiteX26" fmla="*/ 2189113 w 2218849"/>
                <a:gd name="connsiteY26" fmla="*/ 1607820 h 3884286"/>
                <a:gd name="connsiteX27" fmla="*/ 2044333 w 2218849"/>
                <a:gd name="connsiteY27" fmla="*/ 2240280 h 3884286"/>
                <a:gd name="connsiteX28" fmla="*/ 1663333 w 2218849"/>
                <a:gd name="connsiteY28" fmla="*/ 2682240 h 3884286"/>
                <a:gd name="connsiteX29" fmla="*/ 1434733 w 2218849"/>
                <a:gd name="connsiteY29" fmla="*/ 3208020 h 3884286"/>
                <a:gd name="connsiteX30" fmla="*/ 1389013 w 2218849"/>
                <a:gd name="connsiteY30" fmla="*/ 3825240 h 3884286"/>
                <a:gd name="connsiteX31" fmla="*/ 383173 w 2218849"/>
                <a:gd name="connsiteY31" fmla="*/ 3726180 h 3884286"/>
                <a:gd name="connsiteX0" fmla="*/ 383173 w 2221654"/>
                <a:gd name="connsiteY0" fmla="*/ 3726180 h 3884286"/>
                <a:gd name="connsiteX1" fmla="*/ 558433 w 2221654"/>
                <a:gd name="connsiteY1" fmla="*/ 2659380 h 3884286"/>
                <a:gd name="connsiteX2" fmla="*/ 116473 w 2221654"/>
                <a:gd name="connsiteY2" fmla="*/ 1432560 h 3884286"/>
                <a:gd name="connsiteX3" fmla="*/ 2173 w 2221654"/>
                <a:gd name="connsiteY3" fmla="*/ 693420 h 3884286"/>
                <a:gd name="connsiteX4" fmla="*/ 185053 w 2221654"/>
                <a:gd name="connsiteY4" fmla="*/ 685800 h 3884286"/>
                <a:gd name="connsiteX5" fmla="*/ 398413 w 2221654"/>
                <a:gd name="connsiteY5" fmla="*/ 1554480 h 3884286"/>
                <a:gd name="connsiteX6" fmla="*/ 177433 w 2221654"/>
                <a:gd name="connsiteY6" fmla="*/ 350520 h 3884286"/>
                <a:gd name="connsiteX7" fmla="*/ 375553 w 2221654"/>
                <a:gd name="connsiteY7" fmla="*/ 243840 h 3884286"/>
                <a:gd name="connsiteX8" fmla="*/ 511761 w 2221654"/>
                <a:gd name="connsiteY8" fmla="*/ 1082040 h 3884286"/>
                <a:gd name="connsiteX9" fmla="*/ 665113 w 2221654"/>
                <a:gd name="connsiteY9" fmla="*/ 1531620 h 3884286"/>
                <a:gd name="connsiteX10" fmla="*/ 520333 w 2221654"/>
                <a:gd name="connsiteY10" fmla="*/ 975360 h 3884286"/>
                <a:gd name="connsiteX11" fmla="*/ 459373 w 2221654"/>
                <a:gd name="connsiteY11" fmla="*/ 167640 h 3884286"/>
                <a:gd name="connsiteX12" fmla="*/ 474613 w 2221654"/>
                <a:gd name="connsiteY12" fmla="*/ 22860 h 3884286"/>
                <a:gd name="connsiteX13" fmla="*/ 665113 w 2221654"/>
                <a:gd name="connsiteY13" fmla="*/ 60960 h 3884286"/>
                <a:gd name="connsiteX14" fmla="*/ 726073 w 2221654"/>
                <a:gd name="connsiteY14" fmla="*/ 586740 h 3884286"/>
                <a:gd name="connsiteX15" fmla="*/ 825133 w 2221654"/>
                <a:gd name="connsiteY15" fmla="*/ 861060 h 3884286"/>
                <a:gd name="connsiteX16" fmla="*/ 939433 w 2221654"/>
                <a:gd name="connsiteY16" fmla="*/ 1516380 h 3884286"/>
                <a:gd name="connsiteX17" fmla="*/ 840373 w 2221654"/>
                <a:gd name="connsiteY17" fmla="*/ 609600 h 3884286"/>
                <a:gd name="connsiteX18" fmla="*/ 847993 w 2221654"/>
                <a:gd name="connsiteY18" fmla="*/ 160020 h 3884286"/>
                <a:gd name="connsiteX19" fmla="*/ 985153 w 2221654"/>
                <a:gd name="connsiteY19" fmla="*/ 99060 h 3884286"/>
                <a:gd name="connsiteX20" fmla="*/ 1068973 w 2221654"/>
                <a:gd name="connsiteY20" fmla="*/ 198120 h 3884286"/>
                <a:gd name="connsiteX21" fmla="*/ 1129933 w 2221654"/>
                <a:gd name="connsiteY21" fmla="*/ 1066800 h 3884286"/>
                <a:gd name="connsiteX22" fmla="*/ 1564273 w 2221654"/>
                <a:gd name="connsiteY22" fmla="*/ 1965960 h 3884286"/>
                <a:gd name="connsiteX23" fmla="*/ 1709053 w 2221654"/>
                <a:gd name="connsiteY23" fmla="*/ 2042160 h 3884286"/>
                <a:gd name="connsiteX24" fmla="*/ 1983373 w 2221654"/>
                <a:gd name="connsiteY24" fmla="*/ 1402080 h 3884286"/>
                <a:gd name="connsiteX25" fmla="*/ 2204353 w 2221654"/>
                <a:gd name="connsiteY25" fmla="*/ 1402080 h 3884286"/>
                <a:gd name="connsiteX26" fmla="*/ 2189113 w 2221654"/>
                <a:gd name="connsiteY26" fmla="*/ 1607820 h 3884286"/>
                <a:gd name="connsiteX27" fmla="*/ 2044333 w 2221654"/>
                <a:gd name="connsiteY27" fmla="*/ 2240280 h 3884286"/>
                <a:gd name="connsiteX28" fmla="*/ 1663333 w 2221654"/>
                <a:gd name="connsiteY28" fmla="*/ 2682240 h 3884286"/>
                <a:gd name="connsiteX29" fmla="*/ 1434733 w 2221654"/>
                <a:gd name="connsiteY29" fmla="*/ 3208020 h 3884286"/>
                <a:gd name="connsiteX30" fmla="*/ 1389013 w 2221654"/>
                <a:gd name="connsiteY30" fmla="*/ 3825240 h 3884286"/>
                <a:gd name="connsiteX31" fmla="*/ 383173 w 2221654"/>
                <a:gd name="connsiteY31" fmla="*/ 3726180 h 3884286"/>
                <a:gd name="connsiteX0" fmla="*/ 383173 w 2190129"/>
                <a:gd name="connsiteY0" fmla="*/ 3726180 h 3884286"/>
                <a:gd name="connsiteX1" fmla="*/ 558433 w 2190129"/>
                <a:gd name="connsiteY1" fmla="*/ 2659380 h 3884286"/>
                <a:gd name="connsiteX2" fmla="*/ 116473 w 2190129"/>
                <a:gd name="connsiteY2" fmla="*/ 1432560 h 3884286"/>
                <a:gd name="connsiteX3" fmla="*/ 2173 w 2190129"/>
                <a:gd name="connsiteY3" fmla="*/ 693420 h 3884286"/>
                <a:gd name="connsiteX4" fmla="*/ 185053 w 2190129"/>
                <a:gd name="connsiteY4" fmla="*/ 685800 h 3884286"/>
                <a:gd name="connsiteX5" fmla="*/ 398413 w 2190129"/>
                <a:gd name="connsiteY5" fmla="*/ 1554480 h 3884286"/>
                <a:gd name="connsiteX6" fmla="*/ 177433 w 2190129"/>
                <a:gd name="connsiteY6" fmla="*/ 350520 h 3884286"/>
                <a:gd name="connsiteX7" fmla="*/ 375553 w 2190129"/>
                <a:gd name="connsiteY7" fmla="*/ 243840 h 3884286"/>
                <a:gd name="connsiteX8" fmla="*/ 511761 w 2190129"/>
                <a:gd name="connsiteY8" fmla="*/ 1082040 h 3884286"/>
                <a:gd name="connsiteX9" fmla="*/ 665113 w 2190129"/>
                <a:gd name="connsiteY9" fmla="*/ 1531620 h 3884286"/>
                <a:gd name="connsiteX10" fmla="*/ 520333 w 2190129"/>
                <a:gd name="connsiteY10" fmla="*/ 975360 h 3884286"/>
                <a:gd name="connsiteX11" fmla="*/ 459373 w 2190129"/>
                <a:gd name="connsiteY11" fmla="*/ 167640 h 3884286"/>
                <a:gd name="connsiteX12" fmla="*/ 474613 w 2190129"/>
                <a:gd name="connsiteY12" fmla="*/ 22860 h 3884286"/>
                <a:gd name="connsiteX13" fmla="*/ 665113 w 2190129"/>
                <a:gd name="connsiteY13" fmla="*/ 60960 h 3884286"/>
                <a:gd name="connsiteX14" fmla="*/ 726073 w 2190129"/>
                <a:gd name="connsiteY14" fmla="*/ 586740 h 3884286"/>
                <a:gd name="connsiteX15" fmla="*/ 825133 w 2190129"/>
                <a:gd name="connsiteY15" fmla="*/ 861060 h 3884286"/>
                <a:gd name="connsiteX16" fmla="*/ 939433 w 2190129"/>
                <a:gd name="connsiteY16" fmla="*/ 1516380 h 3884286"/>
                <a:gd name="connsiteX17" fmla="*/ 840373 w 2190129"/>
                <a:gd name="connsiteY17" fmla="*/ 609600 h 3884286"/>
                <a:gd name="connsiteX18" fmla="*/ 847993 w 2190129"/>
                <a:gd name="connsiteY18" fmla="*/ 160020 h 3884286"/>
                <a:gd name="connsiteX19" fmla="*/ 985153 w 2190129"/>
                <a:gd name="connsiteY19" fmla="*/ 99060 h 3884286"/>
                <a:gd name="connsiteX20" fmla="*/ 1068973 w 2190129"/>
                <a:gd name="connsiteY20" fmla="*/ 198120 h 3884286"/>
                <a:gd name="connsiteX21" fmla="*/ 1129933 w 2190129"/>
                <a:gd name="connsiteY21" fmla="*/ 1066800 h 3884286"/>
                <a:gd name="connsiteX22" fmla="*/ 1564273 w 2190129"/>
                <a:gd name="connsiteY22" fmla="*/ 1965960 h 3884286"/>
                <a:gd name="connsiteX23" fmla="*/ 1709053 w 2190129"/>
                <a:gd name="connsiteY23" fmla="*/ 2042160 h 3884286"/>
                <a:gd name="connsiteX24" fmla="*/ 1983373 w 2190129"/>
                <a:gd name="connsiteY24" fmla="*/ 1402080 h 3884286"/>
                <a:gd name="connsiteX25" fmla="*/ 2189113 w 2190129"/>
                <a:gd name="connsiteY25" fmla="*/ 1607820 h 3884286"/>
                <a:gd name="connsiteX26" fmla="*/ 2044333 w 2190129"/>
                <a:gd name="connsiteY26" fmla="*/ 2240280 h 3884286"/>
                <a:gd name="connsiteX27" fmla="*/ 1663333 w 2190129"/>
                <a:gd name="connsiteY27" fmla="*/ 2682240 h 3884286"/>
                <a:gd name="connsiteX28" fmla="*/ 1434733 w 2190129"/>
                <a:gd name="connsiteY28" fmla="*/ 3208020 h 3884286"/>
                <a:gd name="connsiteX29" fmla="*/ 1389013 w 2190129"/>
                <a:gd name="connsiteY29" fmla="*/ 3825240 h 3884286"/>
                <a:gd name="connsiteX30" fmla="*/ 383173 w 2190129"/>
                <a:gd name="connsiteY30" fmla="*/ 3726180 h 3884286"/>
                <a:gd name="connsiteX0" fmla="*/ 383173 w 2220358"/>
                <a:gd name="connsiteY0" fmla="*/ 3726180 h 3884286"/>
                <a:gd name="connsiteX1" fmla="*/ 558433 w 2220358"/>
                <a:gd name="connsiteY1" fmla="*/ 2659380 h 3884286"/>
                <a:gd name="connsiteX2" fmla="*/ 116473 w 2220358"/>
                <a:gd name="connsiteY2" fmla="*/ 1432560 h 3884286"/>
                <a:gd name="connsiteX3" fmla="*/ 2173 w 2220358"/>
                <a:gd name="connsiteY3" fmla="*/ 693420 h 3884286"/>
                <a:gd name="connsiteX4" fmla="*/ 185053 w 2220358"/>
                <a:gd name="connsiteY4" fmla="*/ 685800 h 3884286"/>
                <a:gd name="connsiteX5" fmla="*/ 398413 w 2220358"/>
                <a:gd name="connsiteY5" fmla="*/ 1554480 h 3884286"/>
                <a:gd name="connsiteX6" fmla="*/ 177433 w 2220358"/>
                <a:gd name="connsiteY6" fmla="*/ 350520 h 3884286"/>
                <a:gd name="connsiteX7" fmla="*/ 375553 w 2220358"/>
                <a:gd name="connsiteY7" fmla="*/ 243840 h 3884286"/>
                <a:gd name="connsiteX8" fmla="*/ 511761 w 2220358"/>
                <a:gd name="connsiteY8" fmla="*/ 1082040 h 3884286"/>
                <a:gd name="connsiteX9" fmla="*/ 665113 w 2220358"/>
                <a:gd name="connsiteY9" fmla="*/ 1531620 h 3884286"/>
                <a:gd name="connsiteX10" fmla="*/ 520333 w 2220358"/>
                <a:gd name="connsiteY10" fmla="*/ 975360 h 3884286"/>
                <a:gd name="connsiteX11" fmla="*/ 459373 w 2220358"/>
                <a:gd name="connsiteY11" fmla="*/ 167640 h 3884286"/>
                <a:gd name="connsiteX12" fmla="*/ 474613 w 2220358"/>
                <a:gd name="connsiteY12" fmla="*/ 22860 h 3884286"/>
                <a:gd name="connsiteX13" fmla="*/ 665113 w 2220358"/>
                <a:gd name="connsiteY13" fmla="*/ 60960 h 3884286"/>
                <a:gd name="connsiteX14" fmla="*/ 726073 w 2220358"/>
                <a:gd name="connsiteY14" fmla="*/ 586740 h 3884286"/>
                <a:gd name="connsiteX15" fmla="*/ 825133 w 2220358"/>
                <a:gd name="connsiteY15" fmla="*/ 861060 h 3884286"/>
                <a:gd name="connsiteX16" fmla="*/ 939433 w 2220358"/>
                <a:gd name="connsiteY16" fmla="*/ 1516380 h 3884286"/>
                <a:gd name="connsiteX17" fmla="*/ 840373 w 2220358"/>
                <a:gd name="connsiteY17" fmla="*/ 609600 h 3884286"/>
                <a:gd name="connsiteX18" fmla="*/ 847993 w 2220358"/>
                <a:gd name="connsiteY18" fmla="*/ 160020 h 3884286"/>
                <a:gd name="connsiteX19" fmla="*/ 985153 w 2220358"/>
                <a:gd name="connsiteY19" fmla="*/ 99060 h 3884286"/>
                <a:gd name="connsiteX20" fmla="*/ 1068973 w 2220358"/>
                <a:gd name="connsiteY20" fmla="*/ 198120 h 3884286"/>
                <a:gd name="connsiteX21" fmla="*/ 1129933 w 2220358"/>
                <a:gd name="connsiteY21" fmla="*/ 1066800 h 3884286"/>
                <a:gd name="connsiteX22" fmla="*/ 1564273 w 2220358"/>
                <a:gd name="connsiteY22" fmla="*/ 1965960 h 3884286"/>
                <a:gd name="connsiteX23" fmla="*/ 1709053 w 2220358"/>
                <a:gd name="connsiteY23" fmla="*/ 2042160 h 3884286"/>
                <a:gd name="connsiteX24" fmla="*/ 1983373 w 2220358"/>
                <a:gd name="connsiteY24" fmla="*/ 1402080 h 3884286"/>
                <a:gd name="connsiteX25" fmla="*/ 2219593 w 2220358"/>
                <a:gd name="connsiteY25" fmla="*/ 1409700 h 3884286"/>
                <a:gd name="connsiteX26" fmla="*/ 2044333 w 2220358"/>
                <a:gd name="connsiteY26" fmla="*/ 2240280 h 3884286"/>
                <a:gd name="connsiteX27" fmla="*/ 1663333 w 2220358"/>
                <a:gd name="connsiteY27" fmla="*/ 2682240 h 3884286"/>
                <a:gd name="connsiteX28" fmla="*/ 1434733 w 2220358"/>
                <a:gd name="connsiteY28" fmla="*/ 3208020 h 3884286"/>
                <a:gd name="connsiteX29" fmla="*/ 1389013 w 2220358"/>
                <a:gd name="connsiteY29" fmla="*/ 3825240 h 3884286"/>
                <a:gd name="connsiteX30" fmla="*/ 383173 w 2220358"/>
                <a:gd name="connsiteY30" fmla="*/ 3726180 h 3884286"/>
                <a:gd name="connsiteX0" fmla="*/ 383173 w 2261428"/>
                <a:gd name="connsiteY0" fmla="*/ 3726180 h 3884286"/>
                <a:gd name="connsiteX1" fmla="*/ 558433 w 2261428"/>
                <a:gd name="connsiteY1" fmla="*/ 2659380 h 3884286"/>
                <a:gd name="connsiteX2" fmla="*/ 116473 w 2261428"/>
                <a:gd name="connsiteY2" fmla="*/ 1432560 h 3884286"/>
                <a:gd name="connsiteX3" fmla="*/ 2173 w 2261428"/>
                <a:gd name="connsiteY3" fmla="*/ 693420 h 3884286"/>
                <a:gd name="connsiteX4" fmla="*/ 185053 w 2261428"/>
                <a:gd name="connsiteY4" fmla="*/ 685800 h 3884286"/>
                <a:gd name="connsiteX5" fmla="*/ 398413 w 2261428"/>
                <a:gd name="connsiteY5" fmla="*/ 1554480 h 3884286"/>
                <a:gd name="connsiteX6" fmla="*/ 177433 w 2261428"/>
                <a:gd name="connsiteY6" fmla="*/ 350520 h 3884286"/>
                <a:gd name="connsiteX7" fmla="*/ 375553 w 2261428"/>
                <a:gd name="connsiteY7" fmla="*/ 243840 h 3884286"/>
                <a:gd name="connsiteX8" fmla="*/ 511761 w 2261428"/>
                <a:gd name="connsiteY8" fmla="*/ 1082040 h 3884286"/>
                <a:gd name="connsiteX9" fmla="*/ 665113 w 2261428"/>
                <a:gd name="connsiteY9" fmla="*/ 1531620 h 3884286"/>
                <a:gd name="connsiteX10" fmla="*/ 520333 w 2261428"/>
                <a:gd name="connsiteY10" fmla="*/ 975360 h 3884286"/>
                <a:gd name="connsiteX11" fmla="*/ 459373 w 2261428"/>
                <a:gd name="connsiteY11" fmla="*/ 167640 h 3884286"/>
                <a:gd name="connsiteX12" fmla="*/ 474613 w 2261428"/>
                <a:gd name="connsiteY12" fmla="*/ 22860 h 3884286"/>
                <a:gd name="connsiteX13" fmla="*/ 665113 w 2261428"/>
                <a:gd name="connsiteY13" fmla="*/ 60960 h 3884286"/>
                <a:gd name="connsiteX14" fmla="*/ 726073 w 2261428"/>
                <a:gd name="connsiteY14" fmla="*/ 586740 h 3884286"/>
                <a:gd name="connsiteX15" fmla="*/ 825133 w 2261428"/>
                <a:gd name="connsiteY15" fmla="*/ 861060 h 3884286"/>
                <a:gd name="connsiteX16" fmla="*/ 939433 w 2261428"/>
                <a:gd name="connsiteY16" fmla="*/ 1516380 h 3884286"/>
                <a:gd name="connsiteX17" fmla="*/ 840373 w 2261428"/>
                <a:gd name="connsiteY17" fmla="*/ 609600 h 3884286"/>
                <a:gd name="connsiteX18" fmla="*/ 847993 w 2261428"/>
                <a:gd name="connsiteY18" fmla="*/ 160020 h 3884286"/>
                <a:gd name="connsiteX19" fmla="*/ 985153 w 2261428"/>
                <a:gd name="connsiteY19" fmla="*/ 99060 h 3884286"/>
                <a:gd name="connsiteX20" fmla="*/ 1068973 w 2261428"/>
                <a:gd name="connsiteY20" fmla="*/ 198120 h 3884286"/>
                <a:gd name="connsiteX21" fmla="*/ 1129933 w 2261428"/>
                <a:gd name="connsiteY21" fmla="*/ 1066800 h 3884286"/>
                <a:gd name="connsiteX22" fmla="*/ 1564273 w 2261428"/>
                <a:gd name="connsiteY22" fmla="*/ 1965960 h 3884286"/>
                <a:gd name="connsiteX23" fmla="*/ 1709053 w 2261428"/>
                <a:gd name="connsiteY23" fmla="*/ 2042160 h 3884286"/>
                <a:gd name="connsiteX24" fmla="*/ 1983373 w 2261428"/>
                <a:gd name="connsiteY24" fmla="*/ 1402080 h 3884286"/>
                <a:gd name="connsiteX25" fmla="*/ 2219593 w 2261428"/>
                <a:gd name="connsiteY25" fmla="*/ 1409700 h 3884286"/>
                <a:gd name="connsiteX26" fmla="*/ 2044333 w 2261428"/>
                <a:gd name="connsiteY26" fmla="*/ 2240280 h 3884286"/>
                <a:gd name="connsiteX27" fmla="*/ 1663333 w 2261428"/>
                <a:gd name="connsiteY27" fmla="*/ 2682240 h 3884286"/>
                <a:gd name="connsiteX28" fmla="*/ 1434733 w 2261428"/>
                <a:gd name="connsiteY28" fmla="*/ 3208020 h 3884286"/>
                <a:gd name="connsiteX29" fmla="*/ 1389013 w 2261428"/>
                <a:gd name="connsiteY29" fmla="*/ 3825240 h 3884286"/>
                <a:gd name="connsiteX30" fmla="*/ 383173 w 2261428"/>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985153 w 2229957"/>
                <a:gd name="connsiteY19" fmla="*/ 99060 h 3884286"/>
                <a:gd name="connsiteX20" fmla="*/ 1068973 w 2229957"/>
                <a:gd name="connsiteY20" fmla="*/ 198120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389013 w 2229957"/>
                <a:gd name="connsiteY29" fmla="*/ 3825240 h 3884286"/>
                <a:gd name="connsiteX30" fmla="*/ 383173 w 2229957"/>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68973 w 2229957"/>
                <a:gd name="connsiteY19" fmla="*/ 198120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40398 w 2229957"/>
                <a:gd name="connsiteY19" fmla="*/ 188595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1389013 w 2229957"/>
                <a:gd name="connsiteY0" fmla="*/ 3825240 h 3916680"/>
                <a:gd name="connsiteX1" fmla="*/ 383173 w 2229957"/>
                <a:gd name="connsiteY1" fmla="*/ 3726180 h 3916680"/>
                <a:gd name="connsiteX2" fmla="*/ 558433 w 2229957"/>
                <a:gd name="connsiteY2" fmla="*/ 2659380 h 3916680"/>
                <a:gd name="connsiteX3" fmla="*/ 116473 w 2229957"/>
                <a:gd name="connsiteY3" fmla="*/ 1432560 h 3916680"/>
                <a:gd name="connsiteX4" fmla="*/ 2173 w 2229957"/>
                <a:gd name="connsiteY4" fmla="*/ 693420 h 3916680"/>
                <a:gd name="connsiteX5" fmla="*/ 185053 w 2229957"/>
                <a:gd name="connsiteY5" fmla="*/ 685800 h 3916680"/>
                <a:gd name="connsiteX6" fmla="*/ 398413 w 2229957"/>
                <a:gd name="connsiteY6" fmla="*/ 1554480 h 3916680"/>
                <a:gd name="connsiteX7" fmla="*/ 177433 w 2229957"/>
                <a:gd name="connsiteY7" fmla="*/ 350520 h 3916680"/>
                <a:gd name="connsiteX8" fmla="*/ 375553 w 2229957"/>
                <a:gd name="connsiteY8" fmla="*/ 243840 h 3916680"/>
                <a:gd name="connsiteX9" fmla="*/ 511761 w 2229957"/>
                <a:gd name="connsiteY9" fmla="*/ 1082040 h 3916680"/>
                <a:gd name="connsiteX10" fmla="*/ 665113 w 2229957"/>
                <a:gd name="connsiteY10" fmla="*/ 1531620 h 3916680"/>
                <a:gd name="connsiteX11" fmla="*/ 520333 w 2229957"/>
                <a:gd name="connsiteY11" fmla="*/ 975360 h 3916680"/>
                <a:gd name="connsiteX12" fmla="*/ 459373 w 2229957"/>
                <a:gd name="connsiteY12" fmla="*/ 167640 h 3916680"/>
                <a:gd name="connsiteX13" fmla="*/ 474613 w 2229957"/>
                <a:gd name="connsiteY13" fmla="*/ 22860 h 3916680"/>
                <a:gd name="connsiteX14" fmla="*/ 665113 w 2229957"/>
                <a:gd name="connsiteY14" fmla="*/ 60960 h 3916680"/>
                <a:gd name="connsiteX15" fmla="*/ 726073 w 2229957"/>
                <a:gd name="connsiteY15" fmla="*/ 586740 h 3916680"/>
                <a:gd name="connsiteX16" fmla="*/ 825133 w 2229957"/>
                <a:gd name="connsiteY16" fmla="*/ 861060 h 3916680"/>
                <a:gd name="connsiteX17" fmla="*/ 939433 w 2229957"/>
                <a:gd name="connsiteY17" fmla="*/ 1516380 h 3916680"/>
                <a:gd name="connsiteX18" fmla="*/ 840373 w 2229957"/>
                <a:gd name="connsiteY18" fmla="*/ 609600 h 3916680"/>
                <a:gd name="connsiteX19" fmla="*/ 847993 w 2229957"/>
                <a:gd name="connsiteY19" fmla="*/ 160020 h 3916680"/>
                <a:gd name="connsiteX20" fmla="*/ 1040398 w 2229957"/>
                <a:gd name="connsiteY20" fmla="*/ 188595 h 3916680"/>
                <a:gd name="connsiteX21" fmla="*/ 1129933 w 2229957"/>
                <a:gd name="connsiteY21" fmla="*/ 1066800 h 3916680"/>
                <a:gd name="connsiteX22" fmla="*/ 1564273 w 2229957"/>
                <a:gd name="connsiteY22" fmla="*/ 1965960 h 3916680"/>
                <a:gd name="connsiteX23" fmla="*/ 1709053 w 2229957"/>
                <a:gd name="connsiteY23" fmla="*/ 2042160 h 3916680"/>
                <a:gd name="connsiteX24" fmla="*/ 1983373 w 2229957"/>
                <a:gd name="connsiteY24" fmla="*/ 1402080 h 3916680"/>
                <a:gd name="connsiteX25" fmla="*/ 2219593 w 2229957"/>
                <a:gd name="connsiteY25" fmla="*/ 1409700 h 3916680"/>
                <a:gd name="connsiteX26" fmla="*/ 2044333 w 2229957"/>
                <a:gd name="connsiteY26" fmla="*/ 2240280 h 3916680"/>
                <a:gd name="connsiteX27" fmla="*/ 1663333 w 2229957"/>
                <a:gd name="connsiteY27" fmla="*/ 2682240 h 3916680"/>
                <a:gd name="connsiteX28" fmla="*/ 1434733 w 2229957"/>
                <a:gd name="connsiteY28" fmla="*/ 3208020 h 3916680"/>
                <a:gd name="connsiteX29" fmla="*/ 1480453 w 2229957"/>
                <a:gd name="connsiteY29" fmla="*/ 3916680 h 3916680"/>
                <a:gd name="connsiteX0" fmla="*/ 1389013 w 2229957"/>
                <a:gd name="connsiteY0" fmla="*/ 3825240 h 3884286"/>
                <a:gd name="connsiteX1" fmla="*/ 383173 w 2229957"/>
                <a:gd name="connsiteY1" fmla="*/ 3726180 h 3884286"/>
                <a:gd name="connsiteX2" fmla="*/ 558433 w 2229957"/>
                <a:gd name="connsiteY2" fmla="*/ 2659380 h 3884286"/>
                <a:gd name="connsiteX3" fmla="*/ 116473 w 2229957"/>
                <a:gd name="connsiteY3" fmla="*/ 1432560 h 3884286"/>
                <a:gd name="connsiteX4" fmla="*/ 2173 w 2229957"/>
                <a:gd name="connsiteY4" fmla="*/ 693420 h 3884286"/>
                <a:gd name="connsiteX5" fmla="*/ 185053 w 2229957"/>
                <a:gd name="connsiteY5" fmla="*/ 685800 h 3884286"/>
                <a:gd name="connsiteX6" fmla="*/ 398413 w 2229957"/>
                <a:gd name="connsiteY6" fmla="*/ 1554480 h 3884286"/>
                <a:gd name="connsiteX7" fmla="*/ 177433 w 2229957"/>
                <a:gd name="connsiteY7" fmla="*/ 350520 h 3884286"/>
                <a:gd name="connsiteX8" fmla="*/ 375553 w 2229957"/>
                <a:gd name="connsiteY8" fmla="*/ 243840 h 3884286"/>
                <a:gd name="connsiteX9" fmla="*/ 511761 w 2229957"/>
                <a:gd name="connsiteY9" fmla="*/ 1082040 h 3884286"/>
                <a:gd name="connsiteX10" fmla="*/ 665113 w 2229957"/>
                <a:gd name="connsiteY10" fmla="*/ 1531620 h 3884286"/>
                <a:gd name="connsiteX11" fmla="*/ 520333 w 2229957"/>
                <a:gd name="connsiteY11" fmla="*/ 975360 h 3884286"/>
                <a:gd name="connsiteX12" fmla="*/ 459373 w 2229957"/>
                <a:gd name="connsiteY12" fmla="*/ 167640 h 3884286"/>
                <a:gd name="connsiteX13" fmla="*/ 474613 w 2229957"/>
                <a:gd name="connsiteY13" fmla="*/ 22860 h 3884286"/>
                <a:gd name="connsiteX14" fmla="*/ 665113 w 2229957"/>
                <a:gd name="connsiteY14" fmla="*/ 60960 h 3884286"/>
                <a:gd name="connsiteX15" fmla="*/ 726073 w 2229957"/>
                <a:gd name="connsiteY15" fmla="*/ 586740 h 3884286"/>
                <a:gd name="connsiteX16" fmla="*/ 825133 w 2229957"/>
                <a:gd name="connsiteY16" fmla="*/ 861060 h 3884286"/>
                <a:gd name="connsiteX17" fmla="*/ 939433 w 2229957"/>
                <a:gd name="connsiteY17" fmla="*/ 1516380 h 3884286"/>
                <a:gd name="connsiteX18" fmla="*/ 840373 w 2229957"/>
                <a:gd name="connsiteY18" fmla="*/ 609600 h 3884286"/>
                <a:gd name="connsiteX19" fmla="*/ 847993 w 2229957"/>
                <a:gd name="connsiteY19" fmla="*/ 160020 h 3884286"/>
                <a:gd name="connsiteX20" fmla="*/ 1040398 w 2229957"/>
                <a:gd name="connsiteY20" fmla="*/ 188595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480453 w 2229957"/>
                <a:gd name="connsiteY29" fmla="*/ 3858623 h 3884286"/>
                <a:gd name="connsiteX0" fmla="*/ 383173 w 2229957"/>
                <a:gd name="connsiteY0" fmla="*/ 3726180 h 3858623"/>
                <a:gd name="connsiteX1" fmla="*/ 558433 w 2229957"/>
                <a:gd name="connsiteY1" fmla="*/ 2659380 h 3858623"/>
                <a:gd name="connsiteX2" fmla="*/ 116473 w 2229957"/>
                <a:gd name="connsiteY2" fmla="*/ 1432560 h 3858623"/>
                <a:gd name="connsiteX3" fmla="*/ 2173 w 2229957"/>
                <a:gd name="connsiteY3" fmla="*/ 693420 h 3858623"/>
                <a:gd name="connsiteX4" fmla="*/ 185053 w 2229957"/>
                <a:gd name="connsiteY4" fmla="*/ 685800 h 3858623"/>
                <a:gd name="connsiteX5" fmla="*/ 398413 w 2229957"/>
                <a:gd name="connsiteY5" fmla="*/ 1554480 h 3858623"/>
                <a:gd name="connsiteX6" fmla="*/ 177433 w 2229957"/>
                <a:gd name="connsiteY6" fmla="*/ 350520 h 3858623"/>
                <a:gd name="connsiteX7" fmla="*/ 375553 w 2229957"/>
                <a:gd name="connsiteY7" fmla="*/ 243840 h 3858623"/>
                <a:gd name="connsiteX8" fmla="*/ 511761 w 2229957"/>
                <a:gd name="connsiteY8" fmla="*/ 1082040 h 3858623"/>
                <a:gd name="connsiteX9" fmla="*/ 665113 w 2229957"/>
                <a:gd name="connsiteY9" fmla="*/ 1531620 h 3858623"/>
                <a:gd name="connsiteX10" fmla="*/ 520333 w 2229957"/>
                <a:gd name="connsiteY10" fmla="*/ 975360 h 3858623"/>
                <a:gd name="connsiteX11" fmla="*/ 459373 w 2229957"/>
                <a:gd name="connsiteY11" fmla="*/ 167640 h 3858623"/>
                <a:gd name="connsiteX12" fmla="*/ 474613 w 2229957"/>
                <a:gd name="connsiteY12" fmla="*/ 22860 h 3858623"/>
                <a:gd name="connsiteX13" fmla="*/ 665113 w 2229957"/>
                <a:gd name="connsiteY13" fmla="*/ 60960 h 3858623"/>
                <a:gd name="connsiteX14" fmla="*/ 726073 w 2229957"/>
                <a:gd name="connsiteY14" fmla="*/ 586740 h 3858623"/>
                <a:gd name="connsiteX15" fmla="*/ 825133 w 2229957"/>
                <a:gd name="connsiteY15" fmla="*/ 861060 h 3858623"/>
                <a:gd name="connsiteX16" fmla="*/ 939433 w 2229957"/>
                <a:gd name="connsiteY16" fmla="*/ 1516380 h 3858623"/>
                <a:gd name="connsiteX17" fmla="*/ 840373 w 2229957"/>
                <a:gd name="connsiteY17" fmla="*/ 609600 h 3858623"/>
                <a:gd name="connsiteX18" fmla="*/ 847993 w 2229957"/>
                <a:gd name="connsiteY18" fmla="*/ 160020 h 3858623"/>
                <a:gd name="connsiteX19" fmla="*/ 1040398 w 2229957"/>
                <a:gd name="connsiteY19" fmla="*/ 188595 h 3858623"/>
                <a:gd name="connsiteX20" fmla="*/ 1129933 w 2229957"/>
                <a:gd name="connsiteY20" fmla="*/ 1066800 h 3858623"/>
                <a:gd name="connsiteX21" fmla="*/ 1564273 w 2229957"/>
                <a:gd name="connsiteY21" fmla="*/ 1965960 h 3858623"/>
                <a:gd name="connsiteX22" fmla="*/ 1709053 w 2229957"/>
                <a:gd name="connsiteY22" fmla="*/ 2042160 h 3858623"/>
                <a:gd name="connsiteX23" fmla="*/ 1983373 w 2229957"/>
                <a:gd name="connsiteY23" fmla="*/ 1402080 h 3858623"/>
                <a:gd name="connsiteX24" fmla="*/ 2219593 w 2229957"/>
                <a:gd name="connsiteY24" fmla="*/ 1409700 h 3858623"/>
                <a:gd name="connsiteX25" fmla="*/ 2044333 w 2229957"/>
                <a:gd name="connsiteY25" fmla="*/ 2240280 h 3858623"/>
                <a:gd name="connsiteX26" fmla="*/ 1663333 w 2229957"/>
                <a:gd name="connsiteY26" fmla="*/ 2682240 h 3858623"/>
                <a:gd name="connsiteX27" fmla="*/ 1434733 w 2229957"/>
                <a:gd name="connsiteY27" fmla="*/ 3208020 h 3858623"/>
                <a:gd name="connsiteX28" fmla="*/ 1480453 w 2229957"/>
                <a:gd name="connsiteY28" fmla="*/ 3858623 h 385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9957" h="3858623">
                  <a:moveTo>
                    <a:pt x="383173" y="3726180"/>
                  </a:moveTo>
                  <a:cubicBezTo>
                    <a:pt x="244743" y="3531870"/>
                    <a:pt x="602883" y="3041650"/>
                    <a:pt x="558433" y="2659380"/>
                  </a:cubicBezTo>
                  <a:cubicBezTo>
                    <a:pt x="513983" y="2277110"/>
                    <a:pt x="209183" y="1760220"/>
                    <a:pt x="116473" y="1432560"/>
                  </a:cubicBezTo>
                  <a:cubicBezTo>
                    <a:pt x="23763" y="1104900"/>
                    <a:pt x="-9257" y="817880"/>
                    <a:pt x="2173" y="693420"/>
                  </a:cubicBezTo>
                  <a:cubicBezTo>
                    <a:pt x="13603" y="568960"/>
                    <a:pt x="119013" y="542290"/>
                    <a:pt x="185053" y="685800"/>
                  </a:cubicBezTo>
                  <a:cubicBezTo>
                    <a:pt x="251093" y="829310"/>
                    <a:pt x="399683" y="1610360"/>
                    <a:pt x="398413" y="1554480"/>
                  </a:cubicBezTo>
                  <a:cubicBezTo>
                    <a:pt x="397143" y="1498600"/>
                    <a:pt x="181243" y="568960"/>
                    <a:pt x="177433" y="350520"/>
                  </a:cubicBezTo>
                  <a:cubicBezTo>
                    <a:pt x="173623" y="132080"/>
                    <a:pt x="319832" y="121920"/>
                    <a:pt x="375553" y="243840"/>
                  </a:cubicBezTo>
                  <a:cubicBezTo>
                    <a:pt x="431274" y="365760"/>
                    <a:pt x="463501" y="867410"/>
                    <a:pt x="511761" y="1082040"/>
                  </a:cubicBezTo>
                  <a:cubicBezTo>
                    <a:pt x="560021" y="1296670"/>
                    <a:pt x="663684" y="1549400"/>
                    <a:pt x="665113" y="1531620"/>
                  </a:cubicBezTo>
                  <a:cubicBezTo>
                    <a:pt x="666542" y="1513840"/>
                    <a:pt x="554623" y="1202690"/>
                    <a:pt x="520333" y="975360"/>
                  </a:cubicBezTo>
                  <a:cubicBezTo>
                    <a:pt x="486043" y="748030"/>
                    <a:pt x="466993" y="326390"/>
                    <a:pt x="459373" y="167640"/>
                  </a:cubicBezTo>
                  <a:cubicBezTo>
                    <a:pt x="451753" y="8890"/>
                    <a:pt x="440323" y="40640"/>
                    <a:pt x="474613" y="22860"/>
                  </a:cubicBezTo>
                  <a:cubicBezTo>
                    <a:pt x="508903" y="5080"/>
                    <a:pt x="623203" y="-33020"/>
                    <a:pt x="665113" y="60960"/>
                  </a:cubicBezTo>
                  <a:cubicBezTo>
                    <a:pt x="707023" y="154940"/>
                    <a:pt x="699403" y="453390"/>
                    <a:pt x="726073" y="586740"/>
                  </a:cubicBezTo>
                  <a:cubicBezTo>
                    <a:pt x="752743" y="720090"/>
                    <a:pt x="789573" y="706120"/>
                    <a:pt x="825133" y="861060"/>
                  </a:cubicBezTo>
                  <a:cubicBezTo>
                    <a:pt x="860693" y="1016000"/>
                    <a:pt x="936893" y="1558290"/>
                    <a:pt x="939433" y="1516380"/>
                  </a:cubicBezTo>
                  <a:cubicBezTo>
                    <a:pt x="941973" y="1474470"/>
                    <a:pt x="855613" y="835660"/>
                    <a:pt x="840373" y="609600"/>
                  </a:cubicBezTo>
                  <a:cubicBezTo>
                    <a:pt x="825133" y="383540"/>
                    <a:pt x="814656" y="230187"/>
                    <a:pt x="847993" y="160020"/>
                  </a:cubicBezTo>
                  <a:cubicBezTo>
                    <a:pt x="881330" y="89853"/>
                    <a:pt x="993408" y="37465"/>
                    <a:pt x="1040398" y="188595"/>
                  </a:cubicBezTo>
                  <a:cubicBezTo>
                    <a:pt x="1087388" y="339725"/>
                    <a:pt x="1042621" y="770573"/>
                    <a:pt x="1129933" y="1066800"/>
                  </a:cubicBezTo>
                  <a:cubicBezTo>
                    <a:pt x="1217245" y="1363027"/>
                    <a:pt x="1467753" y="1803400"/>
                    <a:pt x="1564273" y="1965960"/>
                  </a:cubicBezTo>
                  <a:cubicBezTo>
                    <a:pt x="1660793" y="2128520"/>
                    <a:pt x="1639203" y="2136140"/>
                    <a:pt x="1709053" y="2042160"/>
                  </a:cubicBezTo>
                  <a:cubicBezTo>
                    <a:pt x="1778903" y="1948180"/>
                    <a:pt x="1898283" y="1507490"/>
                    <a:pt x="1983373" y="1402080"/>
                  </a:cubicBezTo>
                  <a:cubicBezTo>
                    <a:pt x="2068463" y="1296670"/>
                    <a:pt x="2171333" y="1338580"/>
                    <a:pt x="2219593" y="1409700"/>
                  </a:cubicBezTo>
                  <a:cubicBezTo>
                    <a:pt x="2267853" y="1480820"/>
                    <a:pt x="2137043" y="2028190"/>
                    <a:pt x="2044333" y="2240280"/>
                  </a:cubicBezTo>
                  <a:cubicBezTo>
                    <a:pt x="1951623" y="2452370"/>
                    <a:pt x="1764933" y="2520950"/>
                    <a:pt x="1663333" y="2682240"/>
                  </a:cubicBezTo>
                  <a:cubicBezTo>
                    <a:pt x="1561733" y="2843530"/>
                    <a:pt x="1480453" y="3017520"/>
                    <a:pt x="1434733" y="3208020"/>
                  </a:cubicBezTo>
                  <a:cubicBezTo>
                    <a:pt x="1389013" y="3398520"/>
                    <a:pt x="1560463" y="3679553"/>
                    <a:pt x="1480453" y="3858623"/>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90" name="Freeform 189"/>
            <p:cNvSpPr/>
            <p:nvPr/>
          </p:nvSpPr>
          <p:spPr bwMode="auto">
            <a:xfrm>
              <a:off x="-2308859" y="2211464"/>
              <a:ext cx="672976" cy="833205"/>
            </a:xfrm>
            <a:custGeom>
              <a:avLst/>
              <a:gdLst>
                <a:gd name="connsiteX0" fmla="*/ 0 w 672609"/>
                <a:gd name="connsiteY0" fmla="*/ 352399 h 867005"/>
                <a:gd name="connsiteX1" fmla="*/ 198120 w 672609"/>
                <a:gd name="connsiteY1" fmla="*/ 47599 h 867005"/>
                <a:gd name="connsiteX2" fmla="*/ 419100 w 672609"/>
                <a:gd name="connsiteY2" fmla="*/ 24739 h 867005"/>
                <a:gd name="connsiteX3" fmla="*/ 647700 w 672609"/>
                <a:gd name="connsiteY3" fmla="*/ 283819 h 867005"/>
                <a:gd name="connsiteX4" fmla="*/ 647700 w 672609"/>
                <a:gd name="connsiteY4" fmla="*/ 619099 h 867005"/>
                <a:gd name="connsiteX5" fmla="*/ 480060 w 672609"/>
                <a:gd name="connsiteY5" fmla="*/ 840079 h 867005"/>
                <a:gd name="connsiteX6" fmla="*/ 220980 w 672609"/>
                <a:gd name="connsiteY6" fmla="*/ 855319 h 867005"/>
                <a:gd name="connsiteX0" fmla="*/ 0 w 672609"/>
                <a:gd name="connsiteY0" fmla="*/ 341303 h 855909"/>
                <a:gd name="connsiteX1" fmla="*/ 160020 w 672609"/>
                <a:gd name="connsiteY1" fmla="*/ 68253 h 855909"/>
                <a:gd name="connsiteX2" fmla="*/ 419100 w 672609"/>
                <a:gd name="connsiteY2" fmla="*/ 13643 h 855909"/>
                <a:gd name="connsiteX3" fmla="*/ 647700 w 672609"/>
                <a:gd name="connsiteY3" fmla="*/ 272723 h 855909"/>
                <a:gd name="connsiteX4" fmla="*/ 647700 w 672609"/>
                <a:gd name="connsiteY4" fmla="*/ 608003 h 855909"/>
                <a:gd name="connsiteX5" fmla="*/ 480060 w 672609"/>
                <a:gd name="connsiteY5" fmla="*/ 828983 h 855909"/>
                <a:gd name="connsiteX6" fmla="*/ 220980 w 672609"/>
                <a:gd name="connsiteY6" fmla="*/ 844223 h 855909"/>
                <a:gd name="connsiteX0" fmla="*/ 0 w 672609"/>
                <a:gd name="connsiteY0" fmla="*/ 325996 h 840602"/>
                <a:gd name="connsiteX1" fmla="*/ 160020 w 672609"/>
                <a:gd name="connsiteY1" fmla="*/ 52946 h 840602"/>
                <a:gd name="connsiteX2" fmla="*/ 419100 w 672609"/>
                <a:gd name="connsiteY2" fmla="*/ 17386 h 840602"/>
                <a:gd name="connsiteX3" fmla="*/ 647700 w 672609"/>
                <a:gd name="connsiteY3" fmla="*/ 257416 h 840602"/>
                <a:gd name="connsiteX4" fmla="*/ 647700 w 672609"/>
                <a:gd name="connsiteY4" fmla="*/ 592696 h 840602"/>
                <a:gd name="connsiteX5" fmla="*/ 480060 w 672609"/>
                <a:gd name="connsiteY5" fmla="*/ 813676 h 840602"/>
                <a:gd name="connsiteX6" fmla="*/ 220980 w 672609"/>
                <a:gd name="connsiteY6" fmla="*/ 828916 h 840602"/>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76" h="833205">
                  <a:moveTo>
                    <a:pt x="0" y="325996"/>
                  </a:moveTo>
                  <a:cubicBezTo>
                    <a:pt x="64135" y="200901"/>
                    <a:pt x="90170" y="104381"/>
                    <a:pt x="160020" y="52946"/>
                  </a:cubicBezTo>
                  <a:cubicBezTo>
                    <a:pt x="229870" y="1511"/>
                    <a:pt x="337820" y="-16692"/>
                    <a:pt x="419100" y="17386"/>
                  </a:cubicBezTo>
                  <a:cubicBezTo>
                    <a:pt x="500380" y="51464"/>
                    <a:pt x="609600" y="161531"/>
                    <a:pt x="647700" y="257416"/>
                  </a:cubicBezTo>
                  <a:cubicBezTo>
                    <a:pt x="685800" y="353301"/>
                    <a:pt x="676698" y="504219"/>
                    <a:pt x="647700" y="592696"/>
                  </a:cubicBezTo>
                  <a:cubicBezTo>
                    <a:pt x="618702" y="681173"/>
                    <a:pt x="544830" y="748906"/>
                    <a:pt x="473710" y="788276"/>
                  </a:cubicBezTo>
                  <a:cubicBezTo>
                    <a:pt x="402590" y="827646"/>
                    <a:pt x="314960" y="840981"/>
                    <a:pt x="220980" y="828916"/>
                  </a:cubicBezTo>
                </a:path>
              </a:pathLst>
            </a:custGeom>
            <a:no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Freeform 190"/>
            <p:cNvSpPr/>
            <p:nvPr/>
          </p:nvSpPr>
          <p:spPr bwMode="auto">
            <a:xfrm>
              <a:off x="-5669280" y="2461260"/>
              <a:ext cx="388620" cy="53340"/>
            </a:xfrm>
            <a:custGeom>
              <a:avLst/>
              <a:gdLst>
                <a:gd name="connsiteX0" fmla="*/ 0 w 388620"/>
                <a:gd name="connsiteY0" fmla="*/ 53340 h 53340"/>
                <a:gd name="connsiteX1" fmla="*/ 388620 w 388620"/>
                <a:gd name="connsiteY1" fmla="*/ 0 h 53340"/>
              </a:gdLst>
              <a:ahLst/>
              <a:cxnLst>
                <a:cxn ang="0">
                  <a:pos x="connsiteX0" y="connsiteY0"/>
                </a:cxn>
                <a:cxn ang="0">
                  <a:pos x="connsiteX1" y="connsiteY1"/>
                </a:cxn>
              </a:cxnLst>
              <a:rect l="l" t="t" r="r" b="b"/>
              <a:pathLst>
                <a:path w="388620" h="53340">
                  <a:moveTo>
                    <a:pt x="0" y="53340"/>
                  </a:moveTo>
                  <a:lnTo>
                    <a:pt x="388620" y="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Freeform 191"/>
            <p:cNvSpPr/>
            <p:nvPr/>
          </p:nvSpPr>
          <p:spPr bwMode="auto">
            <a:xfrm>
              <a:off x="-5715000" y="1859280"/>
              <a:ext cx="373380" cy="45720"/>
            </a:xfrm>
            <a:custGeom>
              <a:avLst/>
              <a:gdLst>
                <a:gd name="connsiteX0" fmla="*/ 0 w 373380"/>
                <a:gd name="connsiteY0" fmla="*/ 0 h 45720"/>
                <a:gd name="connsiteX1" fmla="*/ 198120 w 373380"/>
                <a:gd name="connsiteY1" fmla="*/ 22860 h 45720"/>
                <a:gd name="connsiteX2" fmla="*/ 373380 w 373380"/>
                <a:gd name="connsiteY2" fmla="*/ 45720 h 45720"/>
              </a:gdLst>
              <a:ahLst/>
              <a:cxnLst>
                <a:cxn ang="0">
                  <a:pos x="connsiteX0" y="connsiteY0"/>
                </a:cxn>
                <a:cxn ang="0">
                  <a:pos x="connsiteX1" y="connsiteY1"/>
                </a:cxn>
                <a:cxn ang="0">
                  <a:pos x="connsiteX2" y="connsiteY2"/>
                </a:cxn>
              </a:cxnLst>
              <a:rect l="l" t="t" r="r" b="b"/>
              <a:pathLst>
                <a:path w="373380" h="45720">
                  <a:moveTo>
                    <a:pt x="0" y="0"/>
                  </a:moveTo>
                  <a:lnTo>
                    <a:pt x="198120" y="22860"/>
                  </a:lnTo>
                  <a:lnTo>
                    <a:pt x="373380" y="4572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Freeform 192"/>
            <p:cNvSpPr/>
            <p:nvPr/>
          </p:nvSpPr>
          <p:spPr bwMode="auto">
            <a:xfrm>
              <a:off x="-5707380" y="1203960"/>
              <a:ext cx="489459" cy="277193"/>
            </a:xfrm>
            <a:custGeom>
              <a:avLst/>
              <a:gdLst>
                <a:gd name="connsiteX0" fmla="*/ 0 w 489459"/>
                <a:gd name="connsiteY0" fmla="*/ 0 h 277193"/>
                <a:gd name="connsiteX1" fmla="*/ 236220 w 489459"/>
                <a:gd name="connsiteY1" fmla="*/ 99060 h 277193"/>
                <a:gd name="connsiteX2" fmla="*/ 464820 w 489459"/>
                <a:gd name="connsiteY2" fmla="*/ 259080 h 277193"/>
                <a:gd name="connsiteX3" fmla="*/ 472440 w 489459"/>
                <a:gd name="connsiteY3" fmla="*/ 266700 h 277193"/>
              </a:gdLst>
              <a:ahLst/>
              <a:cxnLst>
                <a:cxn ang="0">
                  <a:pos x="connsiteX0" y="connsiteY0"/>
                </a:cxn>
                <a:cxn ang="0">
                  <a:pos x="connsiteX1" y="connsiteY1"/>
                </a:cxn>
                <a:cxn ang="0">
                  <a:pos x="connsiteX2" y="connsiteY2"/>
                </a:cxn>
                <a:cxn ang="0">
                  <a:pos x="connsiteX3" y="connsiteY3"/>
                </a:cxn>
              </a:cxnLst>
              <a:rect l="l" t="t" r="r" b="b"/>
              <a:pathLst>
                <a:path w="489459" h="277193">
                  <a:moveTo>
                    <a:pt x="0" y="0"/>
                  </a:moveTo>
                  <a:cubicBezTo>
                    <a:pt x="79375" y="27940"/>
                    <a:pt x="158750" y="55880"/>
                    <a:pt x="236220" y="99060"/>
                  </a:cubicBezTo>
                  <a:cubicBezTo>
                    <a:pt x="313690" y="142240"/>
                    <a:pt x="425450" y="231140"/>
                    <a:pt x="464820" y="259080"/>
                  </a:cubicBezTo>
                  <a:cubicBezTo>
                    <a:pt x="504190" y="287020"/>
                    <a:pt x="488315" y="276860"/>
                    <a:pt x="472440" y="2667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Freeform 193"/>
            <p:cNvSpPr/>
            <p:nvPr/>
          </p:nvSpPr>
          <p:spPr bwMode="auto">
            <a:xfrm>
              <a:off x="-5364480" y="647700"/>
              <a:ext cx="388620" cy="434340"/>
            </a:xfrm>
            <a:custGeom>
              <a:avLst/>
              <a:gdLst>
                <a:gd name="connsiteX0" fmla="*/ 0 w 388620"/>
                <a:gd name="connsiteY0" fmla="*/ 0 h 434340"/>
                <a:gd name="connsiteX1" fmla="*/ 388620 w 388620"/>
                <a:gd name="connsiteY1" fmla="*/ 434340 h 434340"/>
              </a:gdLst>
              <a:ahLst/>
              <a:cxnLst>
                <a:cxn ang="0">
                  <a:pos x="connsiteX0" y="connsiteY0"/>
                </a:cxn>
                <a:cxn ang="0">
                  <a:pos x="connsiteX1" y="connsiteY1"/>
                </a:cxn>
              </a:cxnLst>
              <a:rect l="l" t="t" r="r" b="b"/>
              <a:pathLst>
                <a:path w="388620" h="434340">
                  <a:moveTo>
                    <a:pt x="0" y="0"/>
                  </a:moveTo>
                  <a:lnTo>
                    <a:pt x="388620" y="43434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Freeform 194"/>
            <p:cNvSpPr/>
            <p:nvPr/>
          </p:nvSpPr>
          <p:spPr bwMode="auto">
            <a:xfrm>
              <a:off x="-4617720" y="304800"/>
              <a:ext cx="144780" cy="449580"/>
            </a:xfrm>
            <a:custGeom>
              <a:avLst/>
              <a:gdLst>
                <a:gd name="connsiteX0" fmla="*/ 0 w 148286"/>
                <a:gd name="connsiteY0" fmla="*/ 0 h 449580"/>
                <a:gd name="connsiteX1" fmla="*/ 129540 w 148286"/>
                <a:gd name="connsiteY1" fmla="*/ 236220 h 449580"/>
                <a:gd name="connsiteX2" fmla="*/ 144780 w 148286"/>
                <a:gd name="connsiteY2" fmla="*/ 449580 h 449580"/>
                <a:gd name="connsiteX0" fmla="*/ 0 w 144780"/>
                <a:gd name="connsiteY0" fmla="*/ 0 h 449580"/>
                <a:gd name="connsiteX1" fmla="*/ 144780 w 144780"/>
                <a:gd name="connsiteY1" fmla="*/ 449580 h 449580"/>
                <a:gd name="connsiteX0" fmla="*/ 0 w 144780"/>
                <a:gd name="connsiteY0" fmla="*/ 0 h 449580"/>
                <a:gd name="connsiteX1" fmla="*/ 144780 w 144780"/>
                <a:gd name="connsiteY1" fmla="*/ 449580 h 449580"/>
                <a:gd name="connsiteX0" fmla="*/ 0 w 146764"/>
                <a:gd name="connsiteY0" fmla="*/ 0 h 449580"/>
                <a:gd name="connsiteX1" fmla="*/ 144780 w 146764"/>
                <a:gd name="connsiteY1" fmla="*/ 449580 h 449580"/>
                <a:gd name="connsiteX0" fmla="*/ 0 w 145944"/>
                <a:gd name="connsiteY0" fmla="*/ 0 h 449580"/>
                <a:gd name="connsiteX1" fmla="*/ 144780 w 145944"/>
                <a:gd name="connsiteY1" fmla="*/ 449580 h 449580"/>
                <a:gd name="connsiteX0" fmla="*/ 0 w 144780"/>
                <a:gd name="connsiteY0" fmla="*/ 0 h 449580"/>
                <a:gd name="connsiteX1" fmla="*/ 144780 w 144780"/>
                <a:gd name="connsiteY1" fmla="*/ 449580 h 449580"/>
              </a:gdLst>
              <a:ahLst/>
              <a:cxnLst>
                <a:cxn ang="0">
                  <a:pos x="connsiteX0" y="connsiteY0"/>
                </a:cxn>
                <a:cxn ang="0">
                  <a:pos x="connsiteX1" y="connsiteY1"/>
                </a:cxn>
              </a:cxnLst>
              <a:rect l="l" t="t" r="r" b="b"/>
              <a:pathLst>
                <a:path w="144780" h="449580">
                  <a:moveTo>
                    <a:pt x="0" y="0"/>
                  </a:moveTo>
                  <a:cubicBezTo>
                    <a:pt x="63500" y="104140"/>
                    <a:pt x="127000" y="246380"/>
                    <a:pt x="144780" y="44958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6" name="Freeform 195"/>
            <p:cNvSpPr/>
            <p:nvPr/>
          </p:nvSpPr>
          <p:spPr bwMode="auto">
            <a:xfrm>
              <a:off x="-3962400" y="236220"/>
              <a:ext cx="99060" cy="533400"/>
            </a:xfrm>
            <a:custGeom>
              <a:avLst/>
              <a:gdLst>
                <a:gd name="connsiteX0" fmla="*/ 99060 w 99060"/>
                <a:gd name="connsiteY0" fmla="*/ 0 h 533400"/>
                <a:gd name="connsiteX1" fmla="*/ 45720 w 99060"/>
                <a:gd name="connsiteY1" fmla="*/ 220980 h 533400"/>
                <a:gd name="connsiteX2" fmla="*/ 0 w 99060"/>
                <a:gd name="connsiteY2" fmla="*/ 533400 h 533400"/>
              </a:gdLst>
              <a:ahLst/>
              <a:cxnLst>
                <a:cxn ang="0">
                  <a:pos x="connsiteX0" y="connsiteY0"/>
                </a:cxn>
                <a:cxn ang="0">
                  <a:pos x="connsiteX1" y="connsiteY1"/>
                </a:cxn>
                <a:cxn ang="0">
                  <a:pos x="connsiteX2" y="connsiteY2"/>
                </a:cxn>
              </a:cxnLst>
              <a:rect l="l" t="t" r="r" b="b"/>
              <a:pathLst>
                <a:path w="99060" h="533400">
                  <a:moveTo>
                    <a:pt x="99060" y="0"/>
                  </a:moveTo>
                  <a:cubicBezTo>
                    <a:pt x="80645" y="66040"/>
                    <a:pt x="62230" y="132080"/>
                    <a:pt x="45720" y="220980"/>
                  </a:cubicBezTo>
                  <a:cubicBezTo>
                    <a:pt x="29210" y="309880"/>
                    <a:pt x="14605" y="421640"/>
                    <a:pt x="0" y="5334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68" name="TextBox 67"/>
          <p:cNvSpPr txBox="1"/>
          <p:nvPr/>
        </p:nvSpPr>
        <p:spPr>
          <a:xfrm>
            <a:off x="4285045" y="3596983"/>
            <a:ext cx="3659262" cy="1264377"/>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Fault Tolerant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Failure is expected, and embraced</a:t>
            </a:r>
          </a:p>
        </p:txBody>
      </p:sp>
      <p:cxnSp>
        <p:nvCxnSpPr>
          <p:cNvPr id="79" name="Straight Connector 78"/>
          <p:cNvCxnSpPr/>
          <p:nvPr/>
        </p:nvCxnSpPr>
        <p:spPr>
          <a:xfrm>
            <a:off x="5119218" y="3755446"/>
            <a:ext cx="0" cy="947452"/>
          </a:xfrm>
          <a:prstGeom prst="line">
            <a:avLst/>
          </a:prstGeom>
          <a:ln w="31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114094" y="2182535"/>
            <a:ext cx="3659262" cy="1264377"/>
            <a:chOff x="4370969" y="2736625"/>
            <a:chExt cx="3732638" cy="1289730"/>
          </a:xfrm>
        </p:grpSpPr>
        <p:sp>
          <p:nvSpPr>
            <p:cNvPr id="61" name="TextBox 60"/>
            <p:cNvSpPr txBox="1"/>
            <p:nvPr/>
          </p:nvSpPr>
          <p:spPr>
            <a:xfrm>
              <a:off x="4370969" y="2736625"/>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Fast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Clocked at 1M+ messages per second per node</a:t>
              </a:r>
            </a:p>
          </p:txBody>
        </p:sp>
        <p:sp>
          <p:nvSpPr>
            <p:cNvPr id="185" name="Freeform 184"/>
            <p:cNvSpPr/>
            <p:nvPr/>
          </p:nvSpPr>
          <p:spPr bwMode="auto">
            <a:xfrm>
              <a:off x="4390019" y="3227406"/>
              <a:ext cx="770515" cy="446891"/>
            </a:xfrm>
            <a:custGeom>
              <a:avLst/>
              <a:gdLst>
                <a:gd name="connsiteX0" fmla="*/ 315055 w 2016930"/>
                <a:gd name="connsiteY0" fmla="*/ 716552 h 1169800"/>
                <a:gd name="connsiteX1" fmla="*/ 1439767 w 2016930"/>
                <a:gd name="connsiteY1" fmla="*/ 716552 h 1169800"/>
                <a:gd name="connsiteX2" fmla="*/ 1471771 w 2016930"/>
                <a:gd name="connsiteY2" fmla="*/ 748556 h 1169800"/>
                <a:gd name="connsiteX3" fmla="*/ 1439767 w 2016930"/>
                <a:gd name="connsiteY3" fmla="*/ 780560 h 1169800"/>
                <a:gd name="connsiteX4" fmla="*/ 315055 w 2016930"/>
                <a:gd name="connsiteY4" fmla="*/ 780560 h 1169800"/>
                <a:gd name="connsiteX5" fmla="*/ 283051 w 2016930"/>
                <a:gd name="connsiteY5" fmla="*/ 748556 h 1169800"/>
                <a:gd name="connsiteX6" fmla="*/ 315055 w 2016930"/>
                <a:gd name="connsiteY6" fmla="*/ 716552 h 1169800"/>
                <a:gd name="connsiteX7" fmla="*/ 32004 w 2016930"/>
                <a:gd name="connsiteY7" fmla="*/ 566840 h 1169800"/>
                <a:gd name="connsiteX8" fmla="*/ 1065276 w 2016930"/>
                <a:gd name="connsiteY8" fmla="*/ 566840 h 1169800"/>
                <a:gd name="connsiteX9" fmla="*/ 1097280 w 2016930"/>
                <a:gd name="connsiteY9" fmla="*/ 598844 h 1169800"/>
                <a:gd name="connsiteX10" fmla="*/ 1065276 w 2016930"/>
                <a:gd name="connsiteY10" fmla="*/ 630848 h 1169800"/>
                <a:gd name="connsiteX11" fmla="*/ 32004 w 2016930"/>
                <a:gd name="connsiteY11" fmla="*/ 630848 h 1169800"/>
                <a:gd name="connsiteX12" fmla="*/ 0 w 2016930"/>
                <a:gd name="connsiteY12" fmla="*/ 598844 h 1169800"/>
                <a:gd name="connsiteX13" fmla="*/ 32004 w 2016930"/>
                <a:gd name="connsiteY13" fmla="*/ 566840 h 1169800"/>
                <a:gd name="connsiteX14" fmla="*/ 197488 w 2016930"/>
                <a:gd name="connsiteY14" fmla="*/ 417128 h 1169800"/>
                <a:gd name="connsiteX15" fmla="*/ 1322200 w 2016930"/>
                <a:gd name="connsiteY15" fmla="*/ 417128 h 1169800"/>
                <a:gd name="connsiteX16" fmla="*/ 1354204 w 2016930"/>
                <a:gd name="connsiteY16" fmla="*/ 449132 h 1169800"/>
                <a:gd name="connsiteX17" fmla="*/ 1322200 w 2016930"/>
                <a:gd name="connsiteY17" fmla="*/ 481136 h 1169800"/>
                <a:gd name="connsiteX18" fmla="*/ 197488 w 2016930"/>
                <a:gd name="connsiteY18" fmla="*/ 481136 h 1169800"/>
                <a:gd name="connsiteX19" fmla="*/ 165484 w 2016930"/>
                <a:gd name="connsiteY19" fmla="*/ 449132 h 1169800"/>
                <a:gd name="connsiteX20" fmla="*/ 197488 w 2016930"/>
                <a:gd name="connsiteY20" fmla="*/ 417128 h 1169800"/>
                <a:gd name="connsiteX21" fmla="*/ 1354981 w 2016930"/>
                <a:gd name="connsiteY21" fmla="*/ 0 h 1169800"/>
                <a:gd name="connsiteX22" fmla="*/ 1701526 w 2016930"/>
                <a:gd name="connsiteY22" fmla="*/ 229705 h 1169800"/>
                <a:gd name="connsiteX23" fmla="*/ 1721050 w 2016930"/>
                <a:gd name="connsiteY23" fmla="*/ 292602 h 1169800"/>
                <a:gd name="connsiteX24" fmla="*/ 1724596 w 2016930"/>
                <a:gd name="connsiteY24" fmla="*/ 292334 h 1169800"/>
                <a:gd name="connsiteX25" fmla="*/ 1783512 w 2016930"/>
                <a:gd name="connsiteY25" fmla="*/ 298273 h 1169800"/>
                <a:gd name="connsiteX26" fmla="*/ 1803965 w 2016930"/>
                <a:gd name="connsiteY26" fmla="*/ 304622 h 1169800"/>
                <a:gd name="connsiteX27" fmla="*/ 1803965 w 2016930"/>
                <a:gd name="connsiteY27" fmla="*/ 304080 h 1169800"/>
                <a:gd name="connsiteX28" fmla="*/ 1808085 w 2016930"/>
                <a:gd name="connsiteY28" fmla="*/ 304894 h 1169800"/>
                <a:gd name="connsiteX29" fmla="*/ 1813942 w 2016930"/>
                <a:gd name="connsiteY29" fmla="*/ 307719 h 1169800"/>
                <a:gd name="connsiteX30" fmla="*/ 1838386 w 2016930"/>
                <a:gd name="connsiteY30" fmla="*/ 315307 h 1169800"/>
                <a:gd name="connsiteX31" fmla="*/ 1888043 w 2016930"/>
                <a:gd name="connsiteY31" fmla="*/ 342260 h 1169800"/>
                <a:gd name="connsiteX32" fmla="*/ 1891558 w 2016930"/>
                <a:gd name="connsiteY32" fmla="*/ 345160 h 1169800"/>
                <a:gd name="connsiteX33" fmla="*/ 1891668 w 2016930"/>
                <a:gd name="connsiteY33" fmla="*/ 345213 h 1169800"/>
                <a:gd name="connsiteX34" fmla="*/ 1891944 w 2016930"/>
                <a:gd name="connsiteY34" fmla="*/ 345478 h 1169800"/>
                <a:gd name="connsiteX35" fmla="*/ 1931308 w 2016930"/>
                <a:gd name="connsiteY35" fmla="*/ 377956 h 1169800"/>
                <a:gd name="connsiteX36" fmla="*/ 1952832 w 2016930"/>
                <a:gd name="connsiteY36" fmla="*/ 404044 h 1169800"/>
                <a:gd name="connsiteX37" fmla="*/ 1957798 w 2016930"/>
                <a:gd name="connsiteY37" fmla="*/ 408820 h 1169800"/>
                <a:gd name="connsiteX38" fmla="*/ 1959660 w 2016930"/>
                <a:gd name="connsiteY38" fmla="*/ 412320 h 1169800"/>
                <a:gd name="connsiteX39" fmla="*/ 1967004 w 2016930"/>
                <a:gd name="connsiteY39" fmla="*/ 421221 h 1169800"/>
                <a:gd name="connsiteX40" fmla="*/ 1993957 w 2016930"/>
                <a:gd name="connsiteY40" fmla="*/ 470878 h 1169800"/>
                <a:gd name="connsiteX41" fmla="*/ 1998339 w 2016930"/>
                <a:gd name="connsiteY41" fmla="*/ 484994 h 1169800"/>
                <a:gd name="connsiteX42" fmla="*/ 2001282 w 2016930"/>
                <a:gd name="connsiteY42" fmla="*/ 490523 h 1169800"/>
                <a:gd name="connsiteX43" fmla="*/ 2002681 w 2016930"/>
                <a:gd name="connsiteY43" fmla="*/ 498981 h 1169800"/>
                <a:gd name="connsiteX44" fmla="*/ 2010991 w 2016930"/>
                <a:gd name="connsiteY44" fmla="*/ 525752 h 1169800"/>
                <a:gd name="connsiteX45" fmla="*/ 2016930 w 2016930"/>
                <a:gd name="connsiteY45" fmla="*/ 584668 h 1169800"/>
                <a:gd name="connsiteX46" fmla="*/ 2016892 w 2016930"/>
                <a:gd name="connsiteY46" fmla="*/ 584900 h 1169800"/>
                <a:gd name="connsiteX47" fmla="*/ 2016930 w 2016930"/>
                <a:gd name="connsiteY47" fmla="*/ 585132 h 1169800"/>
                <a:gd name="connsiteX48" fmla="*/ 2010991 w 2016930"/>
                <a:gd name="connsiteY48" fmla="*/ 644048 h 1169800"/>
                <a:gd name="connsiteX49" fmla="*/ 2002681 w 2016930"/>
                <a:gd name="connsiteY49" fmla="*/ 670819 h 1169800"/>
                <a:gd name="connsiteX50" fmla="*/ 2001282 w 2016930"/>
                <a:gd name="connsiteY50" fmla="*/ 679276 h 1169800"/>
                <a:gd name="connsiteX51" fmla="*/ 1998339 w 2016930"/>
                <a:gd name="connsiteY51" fmla="*/ 684806 h 1169800"/>
                <a:gd name="connsiteX52" fmla="*/ 1993957 w 2016930"/>
                <a:gd name="connsiteY52" fmla="*/ 698922 h 1169800"/>
                <a:gd name="connsiteX53" fmla="*/ 1967004 w 2016930"/>
                <a:gd name="connsiteY53" fmla="*/ 748579 h 1169800"/>
                <a:gd name="connsiteX54" fmla="*/ 1959660 w 2016930"/>
                <a:gd name="connsiteY54" fmla="*/ 757480 h 1169800"/>
                <a:gd name="connsiteX55" fmla="*/ 1957798 w 2016930"/>
                <a:gd name="connsiteY55" fmla="*/ 760980 h 1169800"/>
                <a:gd name="connsiteX56" fmla="*/ 1952832 w 2016930"/>
                <a:gd name="connsiteY56" fmla="*/ 765756 h 1169800"/>
                <a:gd name="connsiteX57" fmla="*/ 1931308 w 2016930"/>
                <a:gd name="connsiteY57" fmla="*/ 791844 h 1169800"/>
                <a:gd name="connsiteX58" fmla="*/ 1891944 w 2016930"/>
                <a:gd name="connsiteY58" fmla="*/ 824322 h 1169800"/>
                <a:gd name="connsiteX59" fmla="*/ 1891668 w 2016930"/>
                <a:gd name="connsiteY59" fmla="*/ 824587 h 1169800"/>
                <a:gd name="connsiteX60" fmla="*/ 1891558 w 2016930"/>
                <a:gd name="connsiteY60" fmla="*/ 824640 h 1169800"/>
                <a:gd name="connsiteX61" fmla="*/ 1888043 w 2016930"/>
                <a:gd name="connsiteY61" fmla="*/ 827540 h 1169800"/>
                <a:gd name="connsiteX62" fmla="*/ 1838386 w 2016930"/>
                <a:gd name="connsiteY62" fmla="*/ 854493 h 1169800"/>
                <a:gd name="connsiteX63" fmla="*/ 1813942 w 2016930"/>
                <a:gd name="connsiteY63" fmla="*/ 862081 h 1169800"/>
                <a:gd name="connsiteX64" fmla="*/ 1808085 w 2016930"/>
                <a:gd name="connsiteY64" fmla="*/ 864906 h 1169800"/>
                <a:gd name="connsiteX65" fmla="*/ 1803965 w 2016930"/>
                <a:gd name="connsiteY65" fmla="*/ 865720 h 1169800"/>
                <a:gd name="connsiteX66" fmla="*/ 1803965 w 2016930"/>
                <a:gd name="connsiteY66" fmla="*/ 865178 h 1169800"/>
                <a:gd name="connsiteX67" fmla="*/ 1783512 w 2016930"/>
                <a:gd name="connsiteY67" fmla="*/ 871527 h 1169800"/>
                <a:gd name="connsiteX68" fmla="*/ 1724596 w 2016930"/>
                <a:gd name="connsiteY68" fmla="*/ 877466 h 1169800"/>
                <a:gd name="connsiteX69" fmla="*/ 1721050 w 2016930"/>
                <a:gd name="connsiteY69" fmla="*/ 877198 h 1169800"/>
                <a:gd name="connsiteX70" fmla="*/ 1701526 w 2016930"/>
                <a:gd name="connsiteY70" fmla="*/ 940095 h 1169800"/>
                <a:gd name="connsiteX71" fmla="*/ 1354981 w 2016930"/>
                <a:gd name="connsiteY71" fmla="*/ 1169800 h 1169800"/>
                <a:gd name="connsiteX72" fmla="*/ 1064764 w 2016930"/>
                <a:gd name="connsiteY72" fmla="*/ 1032934 h 1169800"/>
                <a:gd name="connsiteX73" fmla="*/ 1015012 w 2016930"/>
                <a:gd name="connsiteY73" fmla="*/ 965089 h 1169800"/>
                <a:gd name="connsiteX74" fmla="*/ 1098376 w 2016930"/>
                <a:gd name="connsiteY74" fmla="*/ 975092 h 1169800"/>
                <a:gd name="connsiteX75" fmla="*/ 1354807 w 2016930"/>
                <a:gd name="connsiteY75" fmla="*/ 1111436 h 1169800"/>
                <a:gd name="connsiteX76" fmla="*/ 1657771 w 2016930"/>
                <a:gd name="connsiteY76" fmla="*/ 864514 h 1169800"/>
                <a:gd name="connsiteX77" fmla="*/ 1663206 w 2016930"/>
                <a:gd name="connsiteY77" fmla="*/ 810598 h 1169800"/>
                <a:gd name="connsiteX78" fmla="*/ 1672380 w 2016930"/>
                <a:gd name="connsiteY78" fmla="*/ 813445 h 1169800"/>
                <a:gd name="connsiteX79" fmla="*/ 1719570 w 2016930"/>
                <a:gd name="connsiteY79" fmla="*/ 818203 h 1169800"/>
                <a:gd name="connsiteX80" fmla="*/ 1766761 w 2016930"/>
                <a:gd name="connsiteY80" fmla="*/ 813446 h 1169800"/>
                <a:gd name="connsiteX81" fmla="*/ 1803965 w 2016930"/>
                <a:gd name="connsiteY81" fmla="*/ 801897 h 1169800"/>
                <a:gd name="connsiteX82" fmla="*/ 1803965 w 2016930"/>
                <a:gd name="connsiteY82" fmla="*/ 800544 h 1169800"/>
                <a:gd name="connsiteX83" fmla="*/ 1823416 w 2016930"/>
                <a:gd name="connsiteY83" fmla="*/ 792908 h 1169800"/>
                <a:gd name="connsiteX84" fmla="*/ 1850489 w 2016930"/>
                <a:gd name="connsiteY84" fmla="*/ 778213 h 1169800"/>
                <a:gd name="connsiteX85" fmla="*/ 1885144 w 2016930"/>
                <a:gd name="connsiteY85" fmla="*/ 749620 h 1169800"/>
                <a:gd name="connsiteX86" fmla="*/ 1931753 w 2016930"/>
                <a:gd name="connsiteY86" fmla="*/ 680490 h 1169800"/>
                <a:gd name="connsiteX87" fmla="*/ 1936628 w 2016930"/>
                <a:gd name="connsiteY87" fmla="*/ 668736 h 1169800"/>
                <a:gd name="connsiteX88" fmla="*/ 1953554 w 2016930"/>
                <a:gd name="connsiteY88" fmla="*/ 584900 h 1169800"/>
                <a:gd name="connsiteX89" fmla="*/ 1936628 w 2016930"/>
                <a:gd name="connsiteY89" fmla="*/ 501064 h 1169800"/>
                <a:gd name="connsiteX90" fmla="*/ 1931753 w 2016930"/>
                <a:gd name="connsiteY90" fmla="*/ 489310 h 1169800"/>
                <a:gd name="connsiteX91" fmla="*/ 1885144 w 2016930"/>
                <a:gd name="connsiteY91" fmla="*/ 420180 h 1169800"/>
                <a:gd name="connsiteX92" fmla="*/ 1850489 w 2016930"/>
                <a:gd name="connsiteY92" fmla="*/ 391587 h 1169800"/>
                <a:gd name="connsiteX93" fmla="*/ 1823416 w 2016930"/>
                <a:gd name="connsiteY93" fmla="*/ 376892 h 1169800"/>
                <a:gd name="connsiteX94" fmla="*/ 1803965 w 2016930"/>
                <a:gd name="connsiteY94" fmla="*/ 369256 h 1169800"/>
                <a:gd name="connsiteX95" fmla="*/ 1803965 w 2016930"/>
                <a:gd name="connsiteY95" fmla="*/ 367903 h 1169800"/>
                <a:gd name="connsiteX96" fmla="*/ 1766761 w 2016930"/>
                <a:gd name="connsiteY96" fmla="*/ 356354 h 1169800"/>
                <a:gd name="connsiteX97" fmla="*/ 1719570 w 2016930"/>
                <a:gd name="connsiteY97" fmla="*/ 351597 h 1169800"/>
                <a:gd name="connsiteX98" fmla="*/ 1672380 w 2016930"/>
                <a:gd name="connsiteY98" fmla="*/ 356355 h 1169800"/>
                <a:gd name="connsiteX99" fmla="*/ 1663206 w 2016930"/>
                <a:gd name="connsiteY99" fmla="*/ 359202 h 1169800"/>
                <a:gd name="connsiteX100" fmla="*/ 1657771 w 2016930"/>
                <a:gd name="connsiteY100" fmla="*/ 305286 h 1169800"/>
                <a:gd name="connsiteX101" fmla="*/ 1354807 w 2016930"/>
                <a:gd name="connsiteY101" fmla="*/ 58364 h 1169800"/>
                <a:gd name="connsiteX102" fmla="*/ 1098376 w 2016930"/>
                <a:gd name="connsiteY102" fmla="*/ 194708 h 1169800"/>
                <a:gd name="connsiteX103" fmla="*/ 1015012 w 2016930"/>
                <a:gd name="connsiteY103" fmla="*/ 204711 h 1169800"/>
                <a:gd name="connsiteX104" fmla="*/ 1064764 w 2016930"/>
                <a:gd name="connsiteY104" fmla="*/ 136866 h 1169800"/>
                <a:gd name="connsiteX105" fmla="*/ 1354981 w 2016930"/>
                <a:gd name="connsiteY105" fmla="*/ 0 h 116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016930" h="1169800">
                  <a:moveTo>
                    <a:pt x="315055" y="716552"/>
                  </a:moveTo>
                  <a:lnTo>
                    <a:pt x="1439767" y="716552"/>
                  </a:lnTo>
                  <a:cubicBezTo>
                    <a:pt x="1457442" y="716552"/>
                    <a:pt x="1471771" y="730881"/>
                    <a:pt x="1471771" y="748556"/>
                  </a:cubicBezTo>
                  <a:cubicBezTo>
                    <a:pt x="1471771" y="766231"/>
                    <a:pt x="1457442" y="780560"/>
                    <a:pt x="1439767" y="780560"/>
                  </a:cubicBezTo>
                  <a:lnTo>
                    <a:pt x="315055" y="780560"/>
                  </a:lnTo>
                  <a:cubicBezTo>
                    <a:pt x="297380" y="780560"/>
                    <a:pt x="283051" y="766231"/>
                    <a:pt x="283051" y="748556"/>
                  </a:cubicBezTo>
                  <a:cubicBezTo>
                    <a:pt x="283051" y="730881"/>
                    <a:pt x="297380" y="716552"/>
                    <a:pt x="315055" y="716552"/>
                  </a:cubicBezTo>
                  <a:close/>
                  <a:moveTo>
                    <a:pt x="32004" y="566840"/>
                  </a:moveTo>
                  <a:lnTo>
                    <a:pt x="1065276" y="566840"/>
                  </a:lnTo>
                  <a:cubicBezTo>
                    <a:pt x="1082951" y="566840"/>
                    <a:pt x="1097280" y="581169"/>
                    <a:pt x="1097280" y="598844"/>
                  </a:cubicBezTo>
                  <a:cubicBezTo>
                    <a:pt x="1097280" y="616519"/>
                    <a:pt x="1082951" y="630848"/>
                    <a:pt x="1065276" y="630848"/>
                  </a:cubicBezTo>
                  <a:lnTo>
                    <a:pt x="32004" y="630848"/>
                  </a:lnTo>
                  <a:cubicBezTo>
                    <a:pt x="14329" y="630848"/>
                    <a:pt x="0" y="616519"/>
                    <a:pt x="0" y="598844"/>
                  </a:cubicBezTo>
                  <a:cubicBezTo>
                    <a:pt x="0" y="581169"/>
                    <a:pt x="14329" y="566840"/>
                    <a:pt x="32004" y="566840"/>
                  </a:cubicBezTo>
                  <a:close/>
                  <a:moveTo>
                    <a:pt x="197488" y="417128"/>
                  </a:moveTo>
                  <a:lnTo>
                    <a:pt x="1322200" y="417128"/>
                  </a:lnTo>
                  <a:cubicBezTo>
                    <a:pt x="1339875" y="417128"/>
                    <a:pt x="1354204" y="431457"/>
                    <a:pt x="1354204" y="449132"/>
                  </a:cubicBezTo>
                  <a:cubicBezTo>
                    <a:pt x="1354204" y="466807"/>
                    <a:pt x="1339875" y="481136"/>
                    <a:pt x="1322200" y="481136"/>
                  </a:cubicBezTo>
                  <a:lnTo>
                    <a:pt x="197488" y="481136"/>
                  </a:lnTo>
                  <a:cubicBezTo>
                    <a:pt x="179813" y="481136"/>
                    <a:pt x="165484" y="466807"/>
                    <a:pt x="165484" y="449132"/>
                  </a:cubicBezTo>
                  <a:cubicBezTo>
                    <a:pt x="165484" y="431457"/>
                    <a:pt x="179813" y="417128"/>
                    <a:pt x="197488" y="417128"/>
                  </a:cubicBezTo>
                  <a:close/>
                  <a:moveTo>
                    <a:pt x="1354981" y="0"/>
                  </a:moveTo>
                  <a:cubicBezTo>
                    <a:pt x="1510767" y="0"/>
                    <a:pt x="1644430" y="94717"/>
                    <a:pt x="1701526" y="229705"/>
                  </a:cubicBezTo>
                  <a:lnTo>
                    <a:pt x="1721050" y="292602"/>
                  </a:lnTo>
                  <a:lnTo>
                    <a:pt x="1724596" y="292334"/>
                  </a:lnTo>
                  <a:cubicBezTo>
                    <a:pt x="1744778" y="292334"/>
                    <a:pt x="1764482" y="294379"/>
                    <a:pt x="1783512" y="298273"/>
                  </a:cubicBezTo>
                  <a:lnTo>
                    <a:pt x="1803965" y="304622"/>
                  </a:lnTo>
                  <a:lnTo>
                    <a:pt x="1803965" y="304080"/>
                  </a:lnTo>
                  <a:lnTo>
                    <a:pt x="1808085" y="304894"/>
                  </a:lnTo>
                  <a:lnTo>
                    <a:pt x="1813942" y="307719"/>
                  </a:lnTo>
                  <a:lnTo>
                    <a:pt x="1838386" y="315307"/>
                  </a:lnTo>
                  <a:cubicBezTo>
                    <a:pt x="1855873" y="322703"/>
                    <a:pt x="1872491" y="331753"/>
                    <a:pt x="1888043" y="342260"/>
                  </a:cubicBezTo>
                  <a:lnTo>
                    <a:pt x="1891558" y="345160"/>
                  </a:lnTo>
                  <a:lnTo>
                    <a:pt x="1891668" y="345213"/>
                  </a:lnTo>
                  <a:lnTo>
                    <a:pt x="1891944" y="345478"/>
                  </a:lnTo>
                  <a:lnTo>
                    <a:pt x="1931308" y="377956"/>
                  </a:lnTo>
                  <a:lnTo>
                    <a:pt x="1952832" y="404044"/>
                  </a:lnTo>
                  <a:lnTo>
                    <a:pt x="1957798" y="408820"/>
                  </a:lnTo>
                  <a:lnTo>
                    <a:pt x="1959660" y="412320"/>
                  </a:lnTo>
                  <a:lnTo>
                    <a:pt x="1967004" y="421221"/>
                  </a:lnTo>
                  <a:cubicBezTo>
                    <a:pt x="1977511" y="436773"/>
                    <a:pt x="1986561" y="453391"/>
                    <a:pt x="1993957" y="470878"/>
                  </a:cubicBezTo>
                  <a:lnTo>
                    <a:pt x="1998339" y="484994"/>
                  </a:lnTo>
                  <a:lnTo>
                    <a:pt x="2001282" y="490523"/>
                  </a:lnTo>
                  <a:lnTo>
                    <a:pt x="2002681" y="498981"/>
                  </a:lnTo>
                  <a:lnTo>
                    <a:pt x="2010991" y="525752"/>
                  </a:lnTo>
                  <a:cubicBezTo>
                    <a:pt x="2014885" y="544783"/>
                    <a:pt x="2016930" y="564486"/>
                    <a:pt x="2016930" y="584668"/>
                  </a:cubicBezTo>
                  <a:lnTo>
                    <a:pt x="2016892" y="584900"/>
                  </a:lnTo>
                  <a:lnTo>
                    <a:pt x="2016930" y="585132"/>
                  </a:lnTo>
                  <a:cubicBezTo>
                    <a:pt x="2016930" y="605313"/>
                    <a:pt x="2014885" y="625017"/>
                    <a:pt x="2010991" y="644048"/>
                  </a:cubicBezTo>
                  <a:lnTo>
                    <a:pt x="2002681" y="670819"/>
                  </a:lnTo>
                  <a:lnTo>
                    <a:pt x="2001282" y="679276"/>
                  </a:lnTo>
                  <a:lnTo>
                    <a:pt x="1998339" y="684806"/>
                  </a:lnTo>
                  <a:lnTo>
                    <a:pt x="1993957" y="698922"/>
                  </a:lnTo>
                  <a:cubicBezTo>
                    <a:pt x="1986561" y="716409"/>
                    <a:pt x="1977511" y="733027"/>
                    <a:pt x="1967004" y="748579"/>
                  </a:cubicBezTo>
                  <a:lnTo>
                    <a:pt x="1959660" y="757480"/>
                  </a:lnTo>
                  <a:lnTo>
                    <a:pt x="1957798" y="760980"/>
                  </a:lnTo>
                  <a:lnTo>
                    <a:pt x="1952832" y="765756"/>
                  </a:lnTo>
                  <a:lnTo>
                    <a:pt x="1931308" y="791844"/>
                  </a:lnTo>
                  <a:lnTo>
                    <a:pt x="1891944" y="824322"/>
                  </a:lnTo>
                  <a:lnTo>
                    <a:pt x="1891668" y="824587"/>
                  </a:lnTo>
                  <a:lnTo>
                    <a:pt x="1891558" y="824640"/>
                  </a:lnTo>
                  <a:lnTo>
                    <a:pt x="1888043" y="827540"/>
                  </a:lnTo>
                  <a:cubicBezTo>
                    <a:pt x="1872491" y="838047"/>
                    <a:pt x="1855873" y="847097"/>
                    <a:pt x="1838386" y="854493"/>
                  </a:cubicBezTo>
                  <a:lnTo>
                    <a:pt x="1813942" y="862081"/>
                  </a:lnTo>
                  <a:lnTo>
                    <a:pt x="1808085" y="864906"/>
                  </a:lnTo>
                  <a:lnTo>
                    <a:pt x="1803965" y="865720"/>
                  </a:lnTo>
                  <a:lnTo>
                    <a:pt x="1803965" y="865178"/>
                  </a:lnTo>
                  <a:lnTo>
                    <a:pt x="1783512" y="871527"/>
                  </a:lnTo>
                  <a:cubicBezTo>
                    <a:pt x="1764482" y="875421"/>
                    <a:pt x="1744778" y="877466"/>
                    <a:pt x="1724596" y="877466"/>
                  </a:cubicBezTo>
                  <a:lnTo>
                    <a:pt x="1721050" y="877198"/>
                  </a:lnTo>
                  <a:lnTo>
                    <a:pt x="1701526" y="940095"/>
                  </a:lnTo>
                  <a:cubicBezTo>
                    <a:pt x="1644430" y="1075083"/>
                    <a:pt x="1510767" y="1169800"/>
                    <a:pt x="1354981" y="1169800"/>
                  </a:cubicBezTo>
                  <a:cubicBezTo>
                    <a:pt x="1238142" y="1169800"/>
                    <a:pt x="1133746" y="1116522"/>
                    <a:pt x="1064764" y="1032934"/>
                  </a:cubicBezTo>
                  <a:cubicBezTo>
                    <a:pt x="1048180" y="1010319"/>
                    <a:pt x="1033977" y="999610"/>
                    <a:pt x="1015012" y="965089"/>
                  </a:cubicBezTo>
                  <a:cubicBezTo>
                    <a:pt x="1026131" y="954135"/>
                    <a:pt x="1020582" y="893177"/>
                    <a:pt x="1098376" y="975092"/>
                  </a:cubicBezTo>
                  <a:cubicBezTo>
                    <a:pt x="1153949" y="1057352"/>
                    <a:pt x="1248062" y="1111436"/>
                    <a:pt x="1354807" y="1111436"/>
                  </a:cubicBezTo>
                  <a:cubicBezTo>
                    <a:pt x="1504250" y="1111436"/>
                    <a:pt x="1628935" y="1005432"/>
                    <a:pt x="1657771" y="864514"/>
                  </a:cubicBezTo>
                  <a:lnTo>
                    <a:pt x="1663206" y="810598"/>
                  </a:lnTo>
                  <a:lnTo>
                    <a:pt x="1672380" y="813445"/>
                  </a:lnTo>
                  <a:cubicBezTo>
                    <a:pt x="1687623" y="816565"/>
                    <a:pt x="1703405" y="818203"/>
                    <a:pt x="1719570" y="818203"/>
                  </a:cubicBezTo>
                  <a:cubicBezTo>
                    <a:pt x="1735735" y="818203"/>
                    <a:pt x="1751518" y="816565"/>
                    <a:pt x="1766761" y="813446"/>
                  </a:cubicBezTo>
                  <a:lnTo>
                    <a:pt x="1803965" y="801897"/>
                  </a:lnTo>
                  <a:lnTo>
                    <a:pt x="1803965" y="800544"/>
                  </a:lnTo>
                  <a:lnTo>
                    <a:pt x="1823416" y="792908"/>
                  </a:lnTo>
                  <a:lnTo>
                    <a:pt x="1850489" y="778213"/>
                  </a:lnTo>
                  <a:cubicBezTo>
                    <a:pt x="1862946" y="769797"/>
                    <a:pt x="1874550" y="760214"/>
                    <a:pt x="1885144" y="749620"/>
                  </a:cubicBezTo>
                  <a:lnTo>
                    <a:pt x="1931753" y="680490"/>
                  </a:lnTo>
                  <a:lnTo>
                    <a:pt x="1936628" y="668736"/>
                  </a:lnTo>
                  <a:lnTo>
                    <a:pt x="1953554" y="584900"/>
                  </a:lnTo>
                  <a:lnTo>
                    <a:pt x="1936628" y="501064"/>
                  </a:lnTo>
                  <a:lnTo>
                    <a:pt x="1931753" y="489310"/>
                  </a:lnTo>
                  <a:lnTo>
                    <a:pt x="1885144" y="420180"/>
                  </a:lnTo>
                  <a:cubicBezTo>
                    <a:pt x="1874550" y="409586"/>
                    <a:pt x="1862946" y="400003"/>
                    <a:pt x="1850489" y="391587"/>
                  </a:cubicBezTo>
                  <a:lnTo>
                    <a:pt x="1823416" y="376892"/>
                  </a:lnTo>
                  <a:lnTo>
                    <a:pt x="1803965" y="369256"/>
                  </a:lnTo>
                  <a:lnTo>
                    <a:pt x="1803965" y="367903"/>
                  </a:lnTo>
                  <a:lnTo>
                    <a:pt x="1766761" y="356354"/>
                  </a:lnTo>
                  <a:cubicBezTo>
                    <a:pt x="1751518" y="353235"/>
                    <a:pt x="1735735" y="351597"/>
                    <a:pt x="1719570" y="351597"/>
                  </a:cubicBezTo>
                  <a:cubicBezTo>
                    <a:pt x="1703405" y="351597"/>
                    <a:pt x="1687623" y="353235"/>
                    <a:pt x="1672380" y="356355"/>
                  </a:cubicBezTo>
                  <a:lnTo>
                    <a:pt x="1663206" y="359202"/>
                  </a:lnTo>
                  <a:lnTo>
                    <a:pt x="1657771" y="305286"/>
                  </a:lnTo>
                  <a:cubicBezTo>
                    <a:pt x="1628935" y="164368"/>
                    <a:pt x="1504250" y="58364"/>
                    <a:pt x="1354807" y="58364"/>
                  </a:cubicBezTo>
                  <a:cubicBezTo>
                    <a:pt x="1248062" y="58364"/>
                    <a:pt x="1153949" y="112448"/>
                    <a:pt x="1098376" y="194708"/>
                  </a:cubicBezTo>
                  <a:cubicBezTo>
                    <a:pt x="1020582" y="276623"/>
                    <a:pt x="1026131" y="215665"/>
                    <a:pt x="1015012" y="204711"/>
                  </a:cubicBezTo>
                  <a:cubicBezTo>
                    <a:pt x="1033977" y="170190"/>
                    <a:pt x="1048180" y="159481"/>
                    <a:pt x="1064764" y="136866"/>
                  </a:cubicBezTo>
                  <a:cubicBezTo>
                    <a:pt x="1133746" y="53278"/>
                    <a:pt x="1238142" y="0"/>
                    <a:pt x="1354981" y="0"/>
                  </a:cubicBezTo>
                  <a:close/>
                </a:path>
              </a:pathLst>
            </a:custGeom>
            <a:solidFill>
              <a:schemeClr val="accent3"/>
            </a:solidFill>
            <a:ln w="31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80" name="Straight Connector 79"/>
            <p:cNvCxnSpPr/>
            <p:nvPr/>
          </p:nvCxnSpPr>
          <p:spPr>
            <a:xfrm>
              <a:off x="5221869" y="2898265"/>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55996" y="3596983"/>
            <a:ext cx="3659262" cy="1264377"/>
            <a:chOff x="4370969" y="1293814"/>
            <a:chExt cx="3732638" cy="1289730"/>
          </a:xfrm>
        </p:grpSpPr>
        <p:sp>
          <p:nvSpPr>
            <p:cNvPr id="89" name="TextBox 88"/>
            <p:cNvSpPr txBox="1"/>
            <p:nvPr/>
          </p:nvSpPr>
          <p:spPr>
            <a:xfrm>
              <a:off x="437096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Scalable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Thousands of workers per cluster</a:t>
              </a:r>
            </a:p>
          </p:txBody>
        </p:sp>
        <p:grpSp>
          <p:nvGrpSpPr>
            <p:cNvPr id="90" name="Group 89"/>
            <p:cNvGrpSpPr/>
            <p:nvPr/>
          </p:nvGrpSpPr>
          <p:grpSpPr>
            <a:xfrm>
              <a:off x="4459615" y="1667601"/>
              <a:ext cx="666678" cy="585847"/>
              <a:chOff x="759421" y="3999643"/>
              <a:chExt cx="285935" cy="251267"/>
            </a:xfrm>
          </p:grpSpPr>
          <p:sp>
            <p:nvSpPr>
              <p:cNvPr id="92" name="Freeform 5"/>
              <p:cNvSpPr>
                <a:spLocks/>
              </p:cNvSpPr>
              <p:nvPr/>
            </p:nvSpPr>
            <p:spPr bwMode="auto">
              <a:xfrm>
                <a:off x="759421" y="3999643"/>
                <a:ext cx="237212" cy="200982"/>
              </a:xfrm>
              <a:custGeom>
                <a:avLst/>
                <a:gdLst>
                  <a:gd name="T0" fmla="*/ 2 w 642"/>
                  <a:gd name="T1" fmla="*/ 0 h 544"/>
                  <a:gd name="T2" fmla="*/ 640 w 642"/>
                  <a:gd name="T3" fmla="*/ 0 h 544"/>
                  <a:gd name="T4" fmla="*/ 639 w 642"/>
                  <a:gd name="T5" fmla="*/ 257 h 544"/>
                  <a:gd name="T6" fmla="*/ 623 w 642"/>
                  <a:gd name="T7" fmla="*/ 237 h 544"/>
                  <a:gd name="T8" fmla="*/ 623 w 642"/>
                  <a:gd name="T9" fmla="*/ 127 h 544"/>
                  <a:gd name="T10" fmla="*/ 21 w 642"/>
                  <a:gd name="T11" fmla="*/ 127 h 544"/>
                  <a:gd name="T12" fmla="*/ 20 w 642"/>
                  <a:gd name="T13" fmla="*/ 522 h 544"/>
                  <a:gd name="T14" fmla="*/ 327 w 642"/>
                  <a:gd name="T15" fmla="*/ 524 h 544"/>
                  <a:gd name="T16" fmla="*/ 356 w 642"/>
                  <a:gd name="T17" fmla="*/ 538 h 544"/>
                  <a:gd name="T18" fmla="*/ 339 w 642"/>
                  <a:gd name="T19" fmla="*/ 541 h 544"/>
                  <a:gd name="T20" fmla="*/ 1 w 642"/>
                  <a:gd name="T21" fmla="*/ 541 h 544"/>
                  <a:gd name="T22" fmla="*/ 1 w 642"/>
                  <a:gd name="T23" fmla="*/ 5 h 544"/>
                  <a:gd name="T24" fmla="*/ 2 w 642"/>
                  <a:gd name="T2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544">
                    <a:moveTo>
                      <a:pt x="2" y="0"/>
                    </a:moveTo>
                    <a:cubicBezTo>
                      <a:pt x="215" y="0"/>
                      <a:pt x="427" y="0"/>
                      <a:pt x="640" y="0"/>
                    </a:cubicBezTo>
                    <a:cubicBezTo>
                      <a:pt x="639" y="82"/>
                      <a:pt x="642" y="180"/>
                      <a:pt x="639" y="257"/>
                    </a:cubicBezTo>
                    <a:cubicBezTo>
                      <a:pt x="622" y="258"/>
                      <a:pt x="624" y="249"/>
                      <a:pt x="623" y="237"/>
                    </a:cubicBezTo>
                    <a:cubicBezTo>
                      <a:pt x="620" y="204"/>
                      <a:pt x="624" y="158"/>
                      <a:pt x="623" y="127"/>
                    </a:cubicBezTo>
                    <a:cubicBezTo>
                      <a:pt x="422" y="127"/>
                      <a:pt x="222" y="127"/>
                      <a:pt x="21" y="127"/>
                    </a:cubicBezTo>
                    <a:cubicBezTo>
                      <a:pt x="17" y="256"/>
                      <a:pt x="21" y="391"/>
                      <a:pt x="20" y="522"/>
                    </a:cubicBezTo>
                    <a:cubicBezTo>
                      <a:pt x="114" y="525"/>
                      <a:pt x="226" y="524"/>
                      <a:pt x="327" y="524"/>
                    </a:cubicBezTo>
                    <a:cubicBezTo>
                      <a:pt x="340" y="524"/>
                      <a:pt x="357" y="520"/>
                      <a:pt x="356" y="538"/>
                    </a:cubicBezTo>
                    <a:cubicBezTo>
                      <a:pt x="353" y="544"/>
                      <a:pt x="343" y="541"/>
                      <a:pt x="339" y="541"/>
                    </a:cubicBezTo>
                    <a:cubicBezTo>
                      <a:pt x="230" y="544"/>
                      <a:pt x="110" y="539"/>
                      <a:pt x="1" y="541"/>
                    </a:cubicBezTo>
                    <a:cubicBezTo>
                      <a:pt x="1" y="362"/>
                      <a:pt x="1" y="184"/>
                      <a:pt x="1" y="5"/>
                    </a:cubicBezTo>
                    <a:cubicBezTo>
                      <a:pt x="0" y="3"/>
                      <a:pt x="0" y="1"/>
                      <a:pt x="2"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3" name="Freeform 6"/>
              <p:cNvSpPr>
                <a:spLocks/>
              </p:cNvSpPr>
              <p:nvPr/>
            </p:nvSpPr>
            <p:spPr bwMode="auto">
              <a:xfrm>
                <a:off x="810799" y="4061640"/>
                <a:ext cx="97914" cy="116186"/>
              </a:xfrm>
              <a:custGeom>
                <a:avLst/>
                <a:gdLst>
                  <a:gd name="T0" fmla="*/ 265 w 265"/>
                  <a:gd name="T1" fmla="*/ 0 h 314"/>
                  <a:gd name="T2" fmla="*/ 265 w 265"/>
                  <a:gd name="T3" fmla="*/ 107 h 314"/>
                  <a:gd name="T4" fmla="*/ 196 w 265"/>
                  <a:gd name="T5" fmla="*/ 107 h 314"/>
                  <a:gd name="T6" fmla="*/ 196 w 265"/>
                  <a:gd name="T7" fmla="*/ 156 h 314"/>
                  <a:gd name="T8" fmla="*/ 257 w 265"/>
                  <a:gd name="T9" fmla="*/ 157 h 314"/>
                  <a:gd name="T10" fmla="*/ 196 w 265"/>
                  <a:gd name="T11" fmla="*/ 176 h 314"/>
                  <a:gd name="T12" fmla="*/ 196 w 265"/>
                  <a:gd name="T13" fmla="*/ 226 h 314"/>
                  <a:gd name="T14" fmla="*/ 219 w 265"/>
                  <a:gd name="T15" fmla="*/ 227 h 314"/>
                  <a:gd name="T16" fmla="*/ 206 w 265"/>
                  <a:gd name="T17" fmla="*/ 314 h 314"/>
                  <a:gd name="T18" fmla="*/ 128 w 265"/>
                  <a:gd name="T19" fmla="*/ 314 h 314"/>
                  <a:gd name="T20" fmla="*/ 128 w 265"/>
                  <a:gd name="T21" fmla="*/ 227 h 314"/>
                  <a:gd name="T22" fmla="*/ 176 w 265"/>
                  <a:gd name="T23" fmla="*/ 227 h 314"/>
                  <a:gd name="T24" fmla="*/ 177 w 265"/>
                  <a:gd name="T25" fmla="*/ 178 h 314"/>
                  <a:gd name="T26" fmla="*/ 19 w 265"/>
                  <a:gd name="T27" fmla="*/ 176 h 314"/>
                  <a:gd name="T28" fmla="*/ 19 w 265"/>
                  <a:gd name="T29" fmla="*/ 226 h 314"/>
                  <a:gd name="T30" fmla="*/ 0 w 265"/>
                  <a:gd name="T31" fmla="*/ 226 h 314"/>
                  <a:gd name="T32" fmla="*/ 0 w 265"/>
                  <a:gd name="T33" fmla="*/ 157 h 314"/>
                  <a:gd name="T34" fmla="*/ 177 w 265"/>
                  <a:gd name="T35" fmla="*/ 157 h 314"/>
                  <a:gd name="T36" fmla="*/ 177 w 265"/>
                  <a:gd name="T37" fmla="*/ 108 h 314"/>
                  <a:gd name="T38" fmla="*/ 108 w 265"/>
                  <a:gd name="T39" fmla="*/ 107 h 314"/>
                  <a:gd name="T40" fmla="*/ 109 w 265"/>
                  <a:gd name="T41" fmla="*/ 0 h 314"/>
                  <a:gd name="T42" fmla="*/ 265 w 265"/>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314">
                    <a:moveTo>
                      <a:pt x="265" y="0"/>
                    </a:moveTo>
                    <a:cubicBezTo>
                      <a:pt x="265" y="36"/>
                      <a:pt x="265" y="71"/>
                      <a:pt x="265" y="107"/>
                    </a:cubicBezTo>
                    <a:cubicBezTo>
                      <a:pt x="242" y="107"/>
                      <a:pt x="219" y="107"/>
                      <a:pt x="196" y="107"/>
                    </a:cubicBezTo>
                    <a:cubicBezTo>
                      <a:pt x="196" y="123"/>
                      <a:pt x="196" y="139"/>
                      <a:pt x="196" y="156"/>
                    </a:cubicBezTo>
                    <a:cubicBezTo>
                      <a:pt x="213" y="160"/>
                      <a:pt x="237" y="156"/>
                      <a:pt x="257" y="157"/>
                    </a:cubicBezTo>
                    <a:cubicBezTo>
                      <a:pt x="253" y="181"/>
                      <a:pt x="223" y="177"/>
                      <a:pt x="196" y="176"/>
                    </a:cubicBezTo>
                    <a:cubicBezTo>
                      <a:pt x="196" y="193"/>
                      <a:pt x="196" y="209"/>
                      <a:pt x="196" y="226"/>
                    </a:cubicBezTo>
                    <a:cubicBezTo>
                      <a:pt x="201" y="229"/>
                      <a:pt x="212" y="226"/>
                      <a:pt x="219" y="227"/>
                    </a:cubicBezTo>
                    <a:cubicBezTo>
                      <a:pt x="209" y="251"/>
                      <a:pt x="205" y="280"/>
                      <a:pt x="206" y="314"/>
                    </a:cubicBezTo>
                    <a:cubicBezTo>
                      <a:pt x="180" y="314"/>
                      <a:pt x="154" y="314"/>
                      <a:pt x="128" y="314"/>
                    </a:cubicBezTo>
                    <a:cubicBezTo>
                      <a:pt x="128" y="285"/>
                      <a:pt x="128" y="256"/>
                      <a:pt x="128" y="227"/>
                    </a:cubicBezTo>
                    <a:cubicBezTo>
                      <a:pt x="144" y="227"/>
                      <a:pt x="160" y="227"/>
                      <a:pt x="176" y="227"/>
                    </a:cubicBezTo>
                    <a:cubicBezTo>
                      <a:pt x="179" y="214"/>
                      <a:pt x="176" y="194"/>
                      <a:pt x="177" y="178"/>
                    </a:cubicBezTo>
                    <a:cubicBezTo>
                      <a:pt x="128" y="174"/>
                      <a:pt x="71" y="178"/>
                      <a:pt x="19" y="176"/>
                    </a:cubicBezTo>
                    <a:cubicBezTo>
                      <a:pt x="19" y="193"/>
                      <a:pt x="19" y="209"/>
                      <a:pt x="19" y="226"/>
                    </a:cubicBezTo>
                    <a:cubicBezTo>
                      <a:pt x="12" y="226"/>
                      <a:pt x="6" y="226"/>
                      <a:pt x="0" y="226"/>
                    </a:cubicBezTo>
                    <a:cubicBezTo>
                      <a:pt x="0" y="203"/>
                      <a:pt x="0" y="180"/>
                      <a:pt x="0" y="157"/>
                    </a:cubicBezTo>
                    <a:cubicBezTo>
                      <a:pt x="59" y="157"/>
                      <a:pt x="118" y="157"/>
                      <a:pt x="177" y="157"/>
                    </a:cubicBezTo>
                    <a:cubicBezTo>
                      <a:pt x="177" y="141"/>
                      <a:pt x="177" y="125"/>
                      <a:pt x="177" y="108"/>
                    </a:cubicBezTo>
                    <a:cubicBezTo>
                      <a:pt x="157" y="105"/>
                      <a:pt x="130" y="108"/>
                      <a:pt x="108" y="107"/>
                    </a:cubicBezTo>
                    <a:cubicBezTo>
                      <a:pt x="109" y="72"/>
                      <a:pt x="105" y="33"/>
                      <a:pt x="109" y="0"/>
                    </a:cubicBezTo>
                    <a:cubicBezTo>
                      <a:pt x="161" y="0"/>
                      <a:pt x="213" y="0"/>
                      <a:pt x="265"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4" name="Freeform 7"/>
              <p:cNvSpPr>
                <a:spLocks noEditPoints="1"/>
              </p:cNvSpPr>
              <p:nvPr/>
            </p:nvSpPr>
            <p:spPr bwMode="auto">
              <a:xfrm>
                <a:off x="885445" y="4096777"/>
                <a:ext cx="159911" cy="154133"/>
              </a:xfrm>
              <a:custGeom>
                <a:avLst/>
                <a:gdLst>
                  <a:gd name="T0" fmla="*/ 205 w 433"/>
                  <a:gd name="T1" fmla="*/ 7 h 417"/>
                  <a:gd name="T2" fmla="*/ 369 w 433"/>
                  <a:gd name="T3" fmla="*/ 64 h 417"/>
                  <a:gd name="T4" fmla="*/ 428 w 433"/>
                  <a:gd name="T5" fmla="*/ 224 h 417"/>
                  <a:gd name="T6" fmla="*/ 245 w 433"/>
                  <a:gd name="T7" fmla="*/ 407 h 417"/>
                  <a:gd name="T8" fmla="*/ 31 w 433"/>
                  <a:gd name="T9" fmla="*/ 162 h 417"/>
                  <a:gd name="T10" fmla="*/ 48 w 433"/>
                  <a:gd name="T11" fmla="*/ 112 h 417"/>
                  <a:gd name="T12" fmla="*/ 205 w 433"/>
                  <a:gd name="T13" fmla="*/ 7 h 417"/>
                  <a:gd name="T14" fmla="*/ 240 w 433"/>
                  <a:gd name="T15" fmla="*/ 26 h 417"/>
                  <a:gd name="T16" fmla="*/ 169 w 433"/>
                  <a:gd name="T17" fmla="*/ 107 h 417"/>
                  <a:gd name="T18" fmla="*/ 285 w 433"/>
                  <a:gd name="T19" fmla="*/ 107 h 417"/>
                  <a:gd name="T20" fmla="*/ 240 w 433"/>
                  <a:gd name="T21" fmla="*/ 26 h 417"/>
                  <a:gd name="T22" fmla="*/ 93 w 433"/>
                  <a:gd name="T23" fmla="*/ 85 h 417"/>
                  <a:gd name="T24" fmla="*/ 150 w 433"/>
                  <a:gd name="T25" fmla="*/ 102 h 417"/>
                  <a:gd name="T26" fmla="*/ 183 w 433"/>
                  <a:gd name="T27" fmla="*/ 29 h 417"/>
                  <a:gd name="T28" fmla="*/ 93 w 433"/>
                  <a:gd name="T29" fmla="*/ 85 h 417"/>
                  <a:gd name="T30" fmla="*/ 304 w 433"/>
                  <a:gd name="T31" fmla="*/ 102 h 417"/>
                  <a:gd name="T32" fmla="*/ 361 w 433"/>
                  <a:gd name="T33" fmla="*/ 85 h 417"/>
                  <a:gd name="T34" fmla="*/ 272 w 433"/>
                  <a:gd name="T35" fmla="*/ 29 h 417"/>
                  <a:gd name="T36" fmla="*/ 304 w 433"/>
                  <a:gd name="T37" fmla="*/ 102 h 417"/>
                  <a:gd name="T38" fmla="*/ 79 w 433"/>
                  <a:gd name="T39" fmla="*/ 99 h 417"/>
                  <a:gd name="T40" fmla="*/ 44 w 433"/>
                  <a:gd name="T41" fmla="*/ 191 h 417"/>
                  <a:gd name="T42" fmla="*/ 137 w 433"/>
                  <a:gd name="T43" fmla="*/ 191 h 417"/>
                  <a:gd name="T44" fmla="*/ 145 w 433"/>
                  <a:gd name="T45" fmla="*/ 121 h 417"/>
                  <a:gd name="T46" fmla="*/ 79 w 433"/>
                  <a:gd name="T47" fmla="*/ 99 h 417"/>
                  <a:gd name="T48" fmla="*/ 372 w 433"/>
                  <a:gd name="T49" fmla="*/ 99 h 417"/>
                  <a:gd name="T50" fmla="*/ 309 w 433"/>
                  <a:gd name="T51" fmla="*/ 121 h 417"/>
                  <a:gd name="T52" fmla="*/ 317 w 433"/>
                  <a:gd name="T53" fmla="*/ 191 h 417"/>
                  <a:gd name="T54" fmla="*/ 409 w 433"/>
                  <a:gd name="T55" fmla="*/ 191 h 417"/>
                  <a:gd name="T56" fmla="*/ 372 w 433"/>
                  <a:gd name="T57" fmla="*/ 99 h 417"/>
                  <a:gd name="T58" fmla="*/ 164 w 433"/>
                  <a:gd name="T59" fmla="*/ 124 h 417"/>
                  <a:gd name="T60" fmla="*/ 156 w 433"/>
                  <a:gd name="T61" fmla="*/ 191 h 417"/>
                  <a:gd name="T62" fmla="*/ 298 w 433"/>
                  <a:gd name="T63" fmla="*/ 191 h 417"/>
                  <a:gd name="T64" fmla="*/ 291 w 433"/>
                  <a:gd name="T65" fmla="*/ 124 h 417"/>
                  <a:gd name="T66" fmla="*/ 164 w 433"/>
                  <a:gd name="T67" fmla="*/ 124 h 417"/>
                  <a:gd name="T68" fmla="*/ 77 w 433"/>
                  <a:gd name="T69" fmla="*/ 308 h 417"/>
                  <a:gd name="T70" fmla="*/ 144 w 433"/>
                  <a:gd name="T71" fmla="*/ 286 h 417"/>
                  <a:gd name="T72" fmla="*/ 137 w 433"/>
                  <a:gd name="T73" fmla="*/ 210 h 417"/>
                  <a:gd name="T74" fmla="*/ 45 w 433"/>
                  <a:gd name="T75" fmla="*/ 210 h 417"/>
                  <a:gd name="T76" fmla="*/ 77 w 433"/>
                  <a:gd name="T77" fmla="*/ 308 h 417"/>
                  <a:gd name="T78" fmla="*/ 156 w 433"/>
                  <a:gd name="T79" fmla="*/ 210 h 417"/>
                  <a:gd name="T80" fmla="*/ 163 w 433"/>
                  <a:gd name="T81" fmla="*/ 283 h 417"/>
                  <a:gd name="T82" fmla="*/ 291 w 433"/>
                  <a:gd name="T83" fmla="*/ 283 h 417"/>
                  <a:gd name="T84" fmla="*/ 298 w 433"/>
                  <a:gd name="T85" fmla="*/ 210 h 417"/>
                  <a:gd name="T86" fmla="*/ 156 w 433"/>
                  <a:gd name="T87" fmla="*/ 210 h 417"/>
                  <a:gd name="T88" fmla="*/ 317 w 433"/>
                  <a:gd name="T89" fmla="*/ 210 h 417"/>
                  <a:gd name="T90" fmla="*/ 310 w 433"/>
                  <a:gd name="T91" fmla="*/ 286 h 417"/>
                  <a:gd name="T92" fmla="*/ 378 w 433"/>
                  <a:gd name="T93" fmla="*/ 307 h 417"/>
                  <a:gd name="T94" fmla="*/ 409 w 433"/>
                  <a:gd name="T95" fmla="*/ 210 h 417"/>
                  <a:gd name="T96" fmla="*/ 317 w 433"/>
                  <a:gd name="T97" fmla="*/ 210 h 417"/>
                  <a:gd name="T98" fmla="*/ 167 w 433"/>
                  <a:gd name="T99" fmla="*/ 300 h 417"/>
                  <a:gd name="T100" fmla="*/ 228 w 433"/>
                  <a:gd name="T101" fmla="*/ 389 h 417"/>
                  <a:gd name="T102" fmla="*/ 286 w 433"/>
                  <a:gd name="T103" fmla="*/ 300 h 417"/>
                  <a:gd name="T104" fmla="*/ 167 w 433"/>
                  <a:gd name="T105" fmla="*/ 300 h 417"/>
                  <a:gd name="T106" fmla="*/ 145 w 433"/>
                  <a:gd name="T107" fmla="*/ 304 h 417"/>
                  <a:gd name="T108" fmla="*/ 88 w 433"/>
                  <a:gd name="T109" fmla="*/ 323 h 417"/>
                  <a:gd name="T110" fmla="*/ 182 w 433"/>
                  <a:gd name="T111" fmla="*/ 383 h 417"/>
                  <a:gd name="T112" fmla="*/ 145 w 433"/>
                  <a:gd name="T113" fmla="*/ 304 h 417"/>
                  <a:gd name="T114" fmla="*/ 272 w 433"/>
                  <a:gd name="T115" fmla="*/ 383 h 417"/>
                  <a:gd name="T116" fmla="*/ 366 w 433"/>
                  <a:gd name="T117" fmla="*/ 323 h 417"/>
                  <a:gd name="T118" fmla="*/ 305 w 433"/>
                  <a:gd name="T119" fmla="*/ 304 h 417"/>
                  <a:gd name="T120" fmla="*/ 272 w 433"/>
                  <a:gd name="T121" fmla="*/ 38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3" h="417">
                    <a:moveTo>
                      <a:pt x="205" y="7"/>
                    </a:moveTo>
                    <a:cubicBezTo>
                      <a:pt x="277" y="0"/>
                      <a:pt x="331" y="26"/>
                      <a:pt x="369" y="64"/>
                    </a:cubicBezTo>
                    <a:cubicBezTo>
                      <a:pt x="403" y="98"/>
                      <a:pt x="433" y="151"/>
                      <a:pt x="428" y="224"/>
                    </a:cubicBezTo>
                    <a:cubicBezTo>
                      <a:pt x="420" y="322"/>
                      <a:pt x="342" y="399"/>
                      <a:pt x="245" y="407"/>
                    </a:cubicBezTo>
                    <a:cubicBezTo>
                      <a:pt x="117" y="417"/>
                      <a:pt x="0" y="309"/>
                      <a:pt x="31" y="162"/>
                    </a:cubicBezTo>
                    <a:cubicBezTo>
                      <a:pt x="36" y="139"/>
                      <a:pt x="41" y="125"/>
                      <a:pt x="48" y="112"/>
                    </a:cubicBezTo>
                    <a:cubicBezTo>
                      <a:pt x="72" y="67"/>
                      <a:pt x="128" y="15"/>
                      <a:pt x="205" y="7"/>
                    </a:cubicBezTo>
                    <a:close/>
                    <a:moveTo>
                      <a:pt x="240" y="26"/>
                    </a:moveTo>
                    <a:cubicBezTo>
                      <a:pt x="201" y="8"/>
                      <a:pt x="176" y="72"/>
                      <a:pt x="169" y="107"/>
                    </a:cubicBezTo>
                    <a:cubicBezTo>
                      <a:pt x="205" y="111"/>
                      <a:pt x="249" y="111"/>
                      <a:pt x="285" y="107"/>
                    </a:cubicBezTo>
                    <a:cubicBezTo>
                      <a:pt x="277" y="79"/>
                      <a:pt x="266" y="38"/>
                      <a:pt x="240" y="26"/>
                    </a:cubicBezTo>
                    <a:close/>
                    <a:moveTo>
                      <a:pt x="93" y="85"/>
                    </a:moveTo>
                    <a:cubicBezTo>
                      <a:pt x="111" y="92"/>
                      <a:pt x="128" y="99"/>
                      <a:pt x="150" y="102"/>
                    </a:cubicBezTo>
                    <a:cubicBezTo>
                      <a:pt x="157" y="74"/>
                      <a:pt x="168" y="49"/>
                      <a:pt x="183" y="29"/>
                    </a:cubicBezTo>
                    <a:cubicBezTo>
                      <a:pt x="145" y="39"/>
                      <a:pt x="114" y="57"/>
                      <a:pt x="93" y="85"/>
                    </a:cubicBezTo>
                    <a:close/>
                    <a:moveTo>
                      <a:pt x="304" y="102"/>
                    </a:moveTo>
                    <a:cubicBezTo>
                      <a:pt x="326" y="99"/>
                      <a:pt x="343" y="92"/>
                      <a:pt x="361" y="85"/>
                    </a:cubicBezTo>
                    <a:cubicBezTo>
                      <a:pt x="341" y="57"/>
                      <a:pt x="309" y="40"/>
                      <a:pt x="272" y="29"/>
                    </a:cubicBezTo>
                    <a:cubicBezTo>
                      <a:pt x="285" y="51"/>
                      <a:pt x="298" y="73"/>
                      <a:pt x="304" y="102"/>
                    </a:cubicBezTo>
                    <a:close/>
                    <a:moveTo>
                      <a:pt x="79" y="99"/>
                    </a:moveTo>
                    <a:cubicBezTo>
                      <a:pt x="62" y="125"/>
                      <a:pt x="46" y="151"/>
                      <a:pt x="44" y="191"/>
                    </a:cubicBezTo>
                    <a:cubicBezTo>
                      <a:pt x="75" y="191"/>
                      <a:pt x="106" y="191"/>
                      <a:pt x="137" y="191"/>
                    </a:cubicBezTo>
                    <a:cubicBezTo>
                      <a:pt x="138" y="166"/>
                      <a:pt x="141" y="143"/>
                      <a:pt x="145" y="121"/>
                    </a:cubicBezTo>
                    <a:cubicBezTo>
                      <a:pt x="121" y="115"/>
                      <a:pt x="100" y="107"/>
                      <a:pt x="79" y="99"/>
                    </a:cubicBezTo>
                    <a:close/>
                    <a:moveTo>
                      <a:pt x="372" y="99"/>
                    </a:moveTo>
                    <a:cubicBezTo>
                      <a:pt x="354" y="110"/>
                      <a:pt x="331" y="115"/>
                      <a:pt x="309" y="121"/>
                    </a:cubicBezTo>
                    <a:cubicBezTo>
                      <a:pt x="312" y="143"/>
                      <a:pt x="317" y="165"/>
                      <a:pt x="317" y="191"/>
                    </a:cubicBezTo>
                    <a:cubicBezTo>
                      <a:pt x="347" y="191"/>
                      <a:pt x="378" y="191"/>
                      <a:pt x="409" y="191"/>
                    </a:cubicBezTo>
                    <a:cubicBezTo>
                      <a:pt x="406" y="151"/>
                      <a:pt x="393" y="121"/>
                      <a:pt x="372" y="99"/>
                    </a:cubicBezTo>
                    <a:close/>
                    <a:moveTo>
                      <a:pt x="164" y="124"/>
                    </a:moveTo>
                    <a:cubicBezTo>
                      <a:pt x="159" y="144"/>
                      <a:pt x="156" y="166"/>
                      <a:pt x="156" y="191"/>
                    </a:cubicBezTo>
                    <a:cubicBezTo>
                      <a:pt x="203" y="191"/>
                      <a:pt x="250" y="191"/>
                      <a:pt x="298" y="191"/>
                    </a:cubicBezTo>
                    <a:cubicBezTo>
                      <a:pt x="299" y="165"/>
                      <a:pt x="293" y="146"/>
                      <a:pt x="291" y="124"/>
                    </a:cubicBezTo>
                    <a:cubicBezTo>
                      <a:pt x="251" y="130"/>
                      <a:pt x="204" y="131"/>
                      <a:pt x="164" y="124"/>
                    </a:cubicBezTo>
                    <a:close/>
                    <a:moveTo>
                      <a:pt x="77" y="308"/>
                    </a:moveTo>
                    <a:cubicBezTo>
                      <a:pt x="95" y="297"/>
                      <a:pt x="119" y="291"/>
                      <a:pt x="144" y="286"/>
                    </a:cubicBezTo>
                    <a:cubicBezTo>
                      <a:pt x="141" y="261"/>
                      <a:pt x="137" y="238"/>
                      <a:pt x="137" y="210"/>
                    </a:cubicBezTo>
                    <a:cubicBezTo>
                      <a:pt x="107" y="210"/>
                      <a:pt x="76" y="210"/>
                      <a:pt x="45" y="210"/>
                    </a:cubicBezTo>
                    <a:cubicBezTo>
                      <a:pt x="47" y="252"/>
                      <a:pt x="58" y="284"/>
                      <a:pt x="77" y="308"/>
                    </a:cubicBezTo>
                    <a:close/>
                    <a:moveTo>
                      <a:pt x="156" y="210"/>
                    </a:moveTo>
                    <a:cubicBezTo>
                      <a:pt x="156" y="237"/>
                      <a:pt x="159" y="261"/>
                      <a:pt x="163" y="283"/>
                    </a:cubicBezTo>
                    <a:cubicBezTo>
                      <a:pt x="200" y="276"/>
                      <a:pt x="254" y="276"/>
                      <a:pt x="291" y="283"/>
                    </a:cubicBezTo>
                    <a:cubicBezTo>
                      <a:pt x="296" y="261"/>
                      <a:pt x="298" y="237"/>
                      <a:pt x="298" y="210"/>
                    </a:cubicBezTo>
                    <a:cubicBezTo>
                      <a:pt x="250" y="210"/>
                      <a:pt x="203" y="210"/>
                      <a:pt x="156" y="210"/>
                    </a:cubicBezTo>
                    <a:close/>
                    <a:moveTo>
                      <a:pt x="317" y="210"/>
                    </a:moveTo>
                    <a:cubicBezTo>
                      <a:pt x="317" y="238"/>
                      <a:pt x="313" y="262"/>
                      <a:pt x="310" y="286"/>
                    </a:cubicBezTo>
                    <a:cubicBezTo>
                      <a:pt x="336" y="290"/>
                      <a:pt x="357" y="299"/>
                      <a:pt x="378" y="307"/>
                    </a:cubicBezTo>
                    <a:cubicBezTo>
                      <a:pt x="396" y="282"/>
                      <a:pt x="408" y="251"/>
                      <a:pt x="409" y="210"/>
                    </a:cubicBezTo>
                    <a:cubicBezTo>
                      <a:pt x="378" y="210"/>
                      <a:pt x="347" y="210"/>
                      <a:pt x="317" y="210"/>
                    </a:cubicBezTo>
                    <a:close/>
                    <a:moveTo>
                      <a:pt x="167" y="300"/>
                    </a:moveTo>
                    <a:cubicBezTo>
                      <a:pt x="178" y="335"/>
                      <a:pt x="191" y="390"/>
                      <a:pt x="228" y="389"/>
                    </a:cubicBezTo>
                    <a:cubicBezTo>
                      <a:pt x="263" y="389"/>
                      <a:pt x="279" y="329"/>
                      <a:pt x="286" y="300"/>
                    </a:cubicBezTo>
                    <a:cubicBezTo>
                      <a:pt x="249" y="295"/>
                      <a:pt x="205" y="295"/>
                      <a:pt x="167" y="300"/>
                    </a:cubicBezTo>
                    <a:close/>
                    <a:moveTo>
                      <a:pt x="145" y="304"/>
                    </a:moveTo>
                    <a:cubicBezTo>
                      <a:pt x="126" y="309"/>
                      <a:pt x="105" y="314"/>
                      <a:pt x="88" y="323"/>
                    </a:cubicBezTo>
                    <a:cubicBezTo>
                      <a:pt x="110" y="352"/>
                      <a:pt x="142" y="371"/>
                      <a:pt x="182" y="383"/>
                    </a:cubicBezTo>
                    <a:cubicBezTo>
                      <a:pt x="168" y="364"/>
                      <a:pt x="157" y="330"/>
                      <a:pt x="145" y="304"/>
                    </a:cubicBezTo>
                    <a:close/>
                    <a:moveTo>
                      <a:pt x="272" y="383"/>
                    </a:moveTo>
                    <a:cubicBezTo>
                      <a:pt x="312" y="371"/>
                      <a:pt x="344" y="352"/>
                      <a:pt x="366" y="323"/>
                    </a:cubicBezTo>
                    <a:cubicBezTo>
                      <a:pt x="348" y="314"/>
                      <a:pt x="327" y="308"/>
                      <a:pt x="305" y="304"/>
                    </a:cubicBezTo>
                    <a:cubicBezTo>
                      <a:pt x="299" y="335"/>
                      <a:pt x="286" y="359"/>
                      <a:pt x="272" y="383"/>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5" name="Freeform 8"/>
              <p:cNvSpPr>
                <a:spLocks/>
              </p:cNvSpPr>
              <p:nvPr/>
            </p:nvSpPr>
            <p:spPr bwMode="auto">
              <a:xfrm>
                <a:off x="792371" y="4145656"/>
                <a:ext cx="43570" cy="32170"/>
              </a:xfrm>
              <a:custGeom>
                <a:avLst/>
                <a:gdLst>
                  <a:gd name="T0" fmla="*/ 118 w 118"/>
                  <a:gd name="T1" fmla="*/ 0 h 87"/>
                  <a:gd name="T2" fmla="*/ 118 w 118"/>
                  <a:gd name="T3" fmla="*/ 87 h 87"/>
                  <a:gd name="T4" fmla="*/ 0 w 118"/>
                  <a:gd name="T5" fmla="*/ 87 h 87"/>
                  <a:gd name="T6" fmla="*/ 0 w 118"/>
                  <a:gd name="T7" fmla="*/ 0 h 87"/>
                  <a:gd name="T8" fmla="*/ 118 w 118"/>
                  <a:gd name="T9" fmla="*/ 0 h 87"/>
                </a:gdLst>
                <a:ahLst/>
                <a:cxnLst>
                  <a:cxn ang="0">
                    <a:pos x="T0" y="T1"/>
                  </a:cxn>
                  <a:cxn ang="0">
                    <a:pos x="T2" y="T3"/>
                  </a:cxn>
                  <a:cxn ang="0">
                    <a:pos x="T4" y="T5"/>
                  </a:cxn>
                  <a:cxn ang="0">
                    <a:pos x="T6" y="T7"/>
                  </a:cxn>
                  <a:cxn ang="0">
                    <a:pos x="T8" y="T9"/>
                  </a:cxn>
                </a:cxnLst>
                <a:rect l="0" t="0" r="r" b="b"/>
                <a:pathLst>
                  <a:path w="118" h="87">
                    <a:moveTo>
                      <a:pt x="118" y="0"/>
                    </a:moveTo>
                    <a:cubicBezTo>
                      <a:pt x="118" y="29"/>
                      <a:pt x="118" y="58"/>
                      <a:pt x="118" y="87"/>
                    </a:cubicBezTo>
                    <a:cubicBezTo>
                      <a:pt x="79" y="87"/>
                      <a:pt x="40" y="87"/>
                      <a:pt x="0" y="87"/>
                    </a:cubicBezTo>
                    <a:cubicBezTo>
                      <a:pt x="0" y="58"/>
                      <a:pt x="0" y="29"/>
                      <a:pt x="0" y="0"/>
                    </a:cubicBezTo>
                    <a:cubicBezTo>
                      <a:pt x="40" y="0"/>
                      <a:pt x="79" y="0"/>
                      <a:pt x="118"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grpSp>
        <p:cxnSp>
          <p:nvCxnSpPr>
            <p:cNvPr id="91" name="Straight Connector 90"/>
            <p:cNvCxnSpPr/>
            <p:nvPr/>
          </p:nvCxnSpPr>
          <p:spPr>
            <a:xfrm>
              <a:off x="522186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132770" y="3634290"/>
            <a:ext cx="3663346" cy="1264377"/>
            <a:chOff x="8295848" y="3706669"/>
            <a:chExt cx="3736804" cy="1289730"/>
          </a:xfrm>
        </p:grpSpPr>
        <p:cxnSp>
          <p:nvCxnSpPr>
            <p:cNvPr id="81" name="Straight Connector 80"/>
            <p:cNvCxnSpPr/>
            <p:nvPr/>
          </p:nvCxnSpPr>
          <p:spPr>
            <a:xfrm>
              <a:off x="9127698" y="38302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295848" y="3706669"/>
              <a:ext cx="3736804" cy="1289730"/>
              <a:chOff x="8295848" y="3706669"/>
              <a:chExt cx="3736804" cy="1289730"/>
            </a:xfrm>
          </p:grpSpPr>
          <p:sp>
            <p:nvSpPr>
              <p:cNvPr id="70" name="TextBox 69"/>
              <p:cNvSpPr txBox="1"/>
              <p:nvPr/>
            </p:nvSpPr>
            <p:spPr>
              <a:xfrm>
                <a:off x="8300014" y="3706669"/>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Reliable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Guaranteed message delivery Exactly-once semantics</a:t>
                </a:r>
              </a:p>
            </p:txBody>
          </p:sp>
          <p:pic>
            <p:nvPicPr>
              <p:cNvPr id="4" name="Picture 3"/>
              <p:cNvPicPr>
                <a:picLocks noChangeAspect="1"/>
              </p:cNvPicPr>
              <p:nvPr/>
            </p:nvPicPr>
            <p:blipFill>
              <a:blip r:embed="rId4">
                <a:clrChange>
                  <a:clrFrom>
                    <a:srgbClr val="F2F2F2"/>
                  </a:clrFrom>
                  <a:clrTo>
                    <a:srgbClr val="F2F2F2">
                      <a:alpha val="0"/>
                    </a:srgbClr>
                  </a:clrTo>
                </a:clrChange>
                <a:duotone>
                  <a:schemeClr val="accent1">
                    <a:shade val="45000"/>
                    <a:satMod val="135000"/>
                  </a:schemeClr>
                  <a:prstClr val="white"/>
                </a:duotone>
              </a:blip>
              <a:stretch>
                <a:fillRect/>
              </a:stretch>
            </p:blipFill>
            <p:spPr>
              <a:xfrm>
                <a:off x="8295848" y="3897270"/>
                <a:ext cx="778338" cy="812626"/>
              </a:xfrm>
              <a:prstGeom prst="rect">
                <a:avLst/>
              </a:prstGeom>
              <a:ln>
                <a:solidFill>
                  <a:srgbClr val="0070C0"/>
                </a:solidFill>
              </a:ln>
            </p:spPr>
          </p:pic>
        </p:grpSp>
      </p:grpSp>
      <p:grpSp>
        <p:nvGrpSpPr>
          <p:cNvPr id="15" name="Group 14"/>
          <p:cNvGrpSpPr/>
          <p:nvPr/>
        </p:nvGrpSpPr>
        <p:grpSpPr>
          <a:xfrm>
            <a:off x="455995" y="2182535"/>
            <a:ext cx="3659263" cy="1264377"/>
            <a:chOff x="465139" y="1293814"/>
            <a:chExt cx="3732638" cy="1289730"/>
          </a:xfrm>
        </p:grpSpPr>
        <p:sp>
          <p:nvSpPr>
            <p:cNvPr id="38" name="TextBox 37"/>
            <p:cNvSpPr txBox="1"/>
            <p:nvPr/>
          </p:nvSpPr>
          <p:spPr>
            <a:xfrm>
              <a:off x="46513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Streaming data analysis</a:t>
              </a:r>
            </a:p>
          </p:txBody>
        </p:sp>
        <p:cxnSp>
          <p:nvCxnSpPr>
            <p:cNvPr id="12" name="Straight Connector 11"/>
            <p:cNvCxnSpPr/>
            <p:nvPr/>
          </p:nvCxnSpPr>
          <p:spPr>
            <a:xfrm>
              <a:off x="131603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26713" y="2849395"/>
            <a:ext cx="230527" cy="264267"/>
            <a:chOff x="3129153" y="6107430"/>
            <a:chExt cx="235149" cy="269566"/>
          </a:xfrm>
        </p:grpSpPr>
        <p:sp>
          <p:nvSpPr>
            <p:cNvPr id="45" name="Freeform 4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Oval 6"/>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1" name="Group 50"/>
          <p:cNvGrpSpPr/>
          <p:nvPr/>
        </p:nvGrpSpPr>
        <p:grpSpPr>
          <a:xfrm>
            <a:off x="509041" y="2481796"/>
            <a:ext cx="230527" cy="264267"/>
            <a:chOff x="3129153" y="6107430"/>
            <a:chExt cx="235149" cy="269566"/>
          </a:xfrm>
        </p:grpSpPr>
        <p:sp>
          <p:nvSpPr>
            <p:cNvPr id="52" name="Freeform 51"/>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Oval 52"/>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4" name="Group 53"/>
          <p:cNvGrpSpPr/>
          <p:nvPr/>
        </p:nvGrpSpPr>
        <p:grpSpPr>
          <a:xfrm>
            <a:off x="769046" y="2419317"/>
            <a:ext cx="230527" cy="264267"/>
            <a:chOff x="3129153" y="6107430"/>
            <a:chExt cx="235149" cy="269566"/>
          </a:xfrm>
        </p:grpSpPr>
        <p:sp>
          <p:nvSpPr>
            <p:cNvPr id="55" name="Freeform 5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Oval 55"/>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7" name="Group 56"/>
          <p:cNvGrpSpPr/>
          <p:nvPr/>
        </p:nvGrpSpPr>
        <p:grpSpPr>
          <a:xfrm>
            <a:off x="941799" y="2568978"/>
            <a:ext cx="230527" cy="264267"/>
            <a:chOff x="3129153" y="6107430"/>
            <a:chExt cx="235149" cy="269566"/>
          </a:xfrm>
        </p:grpSpPr>
        <p:sp>
          <p:nvSpPr>
            <p:cNvPr id="58" name="Freeform 57"/>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Oval 58"/>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9724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Visual Studio tooling</a:t>
            </a:r>
          </a:p>
        </p:txBody>
      </p:sp>
      <p:sp>
        <p:nvSpPr>
          <p:cNvPr id="10" name="Text Placeholder 9">
            <a:extLst>
              <a:ext uri="{FF2B5EF4-FFF2-40B4-BE49-F238E27FC236}">
                <a16:creationId xmlns:a16="http://schemas.microsoft.com/office/drawing/2014/main" id="{F7350305-E6C5-42AA-891F-8AB933E4F3CF}"/>
              </a:ext>
            </a:extLst>
          </p:cNvPr>
          <p:cNvSpPr>
            <a:spLocks noGrp="1"/>
          </p:cNvSpPr>
          <p:nvPr>
            <p:ph type="body" sz="quarter" idx="11"/>
          </p:nvPr>
        </p:nvSpPr>
        <p:spPr>
          <a:xfrm>
            <a:off x="267684" y="1205150"/>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You can develop and deploy a Storm application without leaving Visual Studio</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29" y="1887038"/>
            <a:ext cx="3805735" cy="3829083"/>
          </a:xfrm>
          <a:prstGeom prst="rect">
            <a:avLst/>
          </a:prstGeom>
        </p:spPr>
      </p:pic>
      <p:sp>
        <p:nvSpPr>
          <p:cNvPr id="13" name="Rectangle 12"/>
          <p:cNvSpPr/>
          <p:nvPr/>
        </p:nvSpPr>
        <p:spPr bwMode="auto">
          <a:xfrm>
            <a:off x="7299049" y="1670276"/>
            <a:ext cx="4447645" cy="4685443"/>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8A8E4D7F-720C-46D6-ACE0-415DAE17DF2D}"/>
              </a:ext>
            </a:extLst>
          </p:cNvPr>
          <p:cNvSpPr/>
          <p:nvPr/>
        </p:nvSpPr>
        <p:spPr>
          <a:xfrm>
            <a:off x="31174" y="2645907"/>
            <a:ext cx="7432078" cy="1977464"/>
          </a:xfrm>
          <a:prstGeom prst="rect">
            <a:avLst/>
          </a:prstGeom>
        </p:spPr>
        <p:txBody>
          <a:bodyPr wrap="square">
            <a:spAutoFit/>
          </a:bodyPr>
          <a:lstStyle/>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Create Storm projects from available template</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a topology with C# bolts/spouts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Topologies containing Java spouts/bolts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Monitor Topologies within VS</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Troubleshoot Topologies</a:t>
            </a:r>
          </a:p>
        </p:txBody>
      </p:sp>
    </p:spTree>
    <p:extLst>
      <p:ext uri="{BB962C8B-B14F-4D97-AF65-F5344CB8AC3E}">
        <p14:creationId xmlns:p14="http://schemas.microsoft.com/office/powerpoint/2010/main" val="202127579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Storm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Storm on HDInsight can be a good option</a:t>
            </a:r>
          </a:p>
        </p:txBody>
      </p:sp>
      <p:graphicFrame>
        <p:nvGraphicFramePr>
          <p:cNvPr id="5" name="Table 4">
            <a:extLst>
              <a:ext uri="{FF2B5EF4-FFF2-40B4-BE49-F238E27FC236}">
                <a16:creationId xmlns:a16="http://schemas.microsoft.com/office/drawing/2014/main" id="{FD5F8130-6525-474D-AB5C-3E70CE278488}"/>
              </a:ext>
            </a:extLst>
          </p:cNvPr>
          <p:cNvGraphicFramePr>
            <a:graphicFrameLocks noGrp="1"/>
          </p:cNvGraphicFramePr>
          <p:nvPr>
            <p:extLst/>
          </p:nvPr>
        </p:nvGraphicFramePr>
        <p:xfrm>
          <a:off x="555998" y="1576169"/>
          <a:ext cx="11159751" cy="4923497"/>
        </p:xfrm>
        <a:graphic>
          <a:graphicData uri="http://schemas.openxmlformats.org/drawingml/2006/table">
            <a:tbl>
              <a:tblPr firstRow="1" bandRow="1">
                <a:tableStyleId>{5C22544A-7EE6-4342-B048-85BDC9FD1C3A}</a:tableStyleId>
              </a:tblPr>
              <a:tblGrid>
                <a:gridCol w="3301627">
                  <a:extLst>
                    <a:ext uri="{9D8B030D-6E8A-4147-A177-3AD203B41FA5}">
                      <a16:colId xmlns:a16="http://schemas.microsoft.com/office/drawing/2014/main" val="3272501966"/>
                    </a:ext>
                  </a:extLst>
                </a:gridCol>
                <a:gridCol w="785812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open-source, licensed under Apache License 2.0</a:t>
                      </a:r>
                    </a:p>
                  </a:txBody>
                  <a:tcPr anchor="ctr"/>
                </a:tc>
                <a:extLst>
                  <a:ext uri="{0D108BD9-81ED-4DB2-BD59-A6C34878D82A}">
                    <a16:rowId xmlns:a16="http://schemas.microsoft.com/office/drawing/2014/main" val="1212888764"/>
                  </a:ext>
                </a:extLst>
              </a:tr>
              <a:tr h="754207">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available as a managed service on Azure, as an IaaS solution on Azure VMs, on-premises and as an IaaS solution on other public clouds.</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highly scalable solution</a:t>
                      </a:r>
                    </a:p>
                  </a:txBody>
                  <a:tcPr anchor="ctr"/>
                </a:tc>
                <a:tc>
                  <a:txBody>
                    <a:bodyPr/>
                    <a:lstStyle/>
                    <a:p>
                      <a:r>
                        <a:rPr lang="en-US" sz="1600">
                          <a:latin typeface="Segoe UI Semilight" panose="020B0402040204020203" pitchFamily="34" charset="0"/>
                          <a:cs typeface="Segoe UI Semilight" panose="020B0402040204020203" pitchFamily="34" charset="0"/>
                        </a:rPr>
                        <a:t>Storm architecture uses parallelism across clusters to scale. </a:t>
                      </a:r>
                      <a:r>
                        <a:rPr lang="en-US" sz="1600">
                          <a:latin typeface="Segoe UI Semilight" panose="020B0402040204020203" pitchFamily="34" charset="0"/>
                          <a:cs typeface="Segoe UI Semilight" panose="020B0402040204020203" pitchFamily="34" charset="0"/>
                          <a:hlinkClick r:id="rId3"/>
                        </a:rPr>
                        <a:t>Powered by Apache Storm </a:t>
                      </a:r>
                      <a:r>
                        <a:rPr lang="en-US" sz="1600">
                          <a:latin typeface="Segoe UI Semilight" panose="020B0402040204020203" pitchFamily="34" charset="0"/>
                          <a:cs typeface="Segoe UI Semilight" panose="020B0402040204020203" pitchFamily="34" charset="0"/>
                        </a:rPr>
                        <a:t>list some of the companies using Storm at large scale. Apache Storm processes many </a:t>
                      </a:r>
                      <a:r>
                        <a:rPr lang="en-US" sz="1600" i="1">
                          <a:latin typeface="Segoe UI Semilight" panose="020B0402040204020203" pitchFamily="34" charset="0"/>
                          <a:cs typeface="Segoe UI Semilight" panose="020B0402040204020203" pitchFamily="34" charset="0"/>
                        </a:rPr>
                        <a:t>billions of messages per day </a:t>
                      </a:r>
                      <a:r>
                        <a:rPr lang="en-US" sz="1600">
                          <a:latin typeface="Segoe UI Semilight" panose="020B0402040204020203" pitchFamily="34" charset="0"/>
                          <a:cs typeface="Segoe UI Semilight" panose="020B0402040204020203" pitchFamily="34" charset="0"/>
                        </a:rPr>
                        <a:t>for some of the customers.</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Integration with Apache Kafka</a:t>
                      </a:r>
                    </a:p>
                  </a:txBody>
                  <a:tcPr anchor="ctr"/>
                </a:tc>
                <a:tc>
                  <a:txBody>
                    <a:bodyPr/>
                    <a:lstStyle/>
                    <a:p>
                      <a:r>
                        <a:rPr lang="en-US" sz="1600">
                          <a:latin typeface="Segoe UI Semilight" panose="020B0402040204020203" pitchFamily="34" charset="0"/>
                          <a:cs typeface="Segoe UI Semilight" panose="020B0402040204020203" pitchFamily="34" charset="0"/>
                        </a:rPr>
                        <a:t>“Apache Kafka + Apache Storm” is a popular combination. There is an </a:t>
                      </a:r>
                      <a:r>
                        <a:rPr lang="en-US" sz="1600">
                          <a:latin typeface="Segoe UI Semilight" panose="020B0402040204020203" pitchFamily="34" charset="0"/>
                          <a:cs typeface="Segoe UI Semilight" panose="020B0402040204020203" pitchFamily="34" charset="0"/>
                          <a:hlinkClick r:id="rId4"/>
                        </a:rPr>
                        <a:t>Kafka Spout </a:t>
                      </a:r>
                      <a:r>
                        <a:rPr lang="en-US" sz="1600">
                          <a:latin typeface="Segoe UI Semilight" panose="020B0402040204020203" pitchFamily="34" charset="0"/>
                          <a:cs typeface="Segoe UI Semilight" panose="020B0402040204020203" pitchFamily="34" charset="0"/>
                        </a:rPr>
                        <a:t>that makes it easy to consume Kafka data in Apache Storm.</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Extensibility</a:t>
                      </a:r>
                    </a:p>
                  </a:txBody>
                  <a:tcPr anchor="ctr"/>
                </a:tc>
                <a:tc>
                  <a:txBody>
                    <a:bodyPr/>
                    <a:lstStyle/>
                    <a:p>
                      <a:r>
                        <a:rPr lang="en-US" sz="1600">
                          <a:latin typeface="Segoe UI Semilight" panose="020B0402040204020203" pitchFamily="34" charset="0"/>
                          <a:cs typeface="Segoe UI Semilight" panose="020B0402040204020203" pitchFamily="34" charset="0"/>
                        </a:rPr>
                        <a:t>Apache Storm has no restrictions on the code that runs in Spouts and Bolts. So, it is easily extensible.</a:t>
                      </a:r>
                    </a:p>
                  </a:txBody>
                  <a:tcPr anchor="ctr"/>
                </a:tc>
                <a:extLst>
                  <a:ext uri="{0D108BD9-81ED-4DB2-BD59-A6C34878D82A}">
                    <a16:rowId xmlns:a16="http://schemas.microsoft.com/office/drawing/2014/main" val="193275701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While, Apache Storm itself has no support for windowing, the higher-level framework </a:t>
                      </a:r>
                      <a:r>
                        <a:rPr lang="en-US" sz="1600">
                          <a:latin typeface="Segoe UI Semilight" panose="020B0402040204020203" pitchFamily="34" charset="0"/>
                          <a:cs typeface="Segoe UI Semilight" panose="020B0402040204020203" pitchFamily="34" charset="0"/>
                          <a:hlinkClick r:id="rId5"/>
                        </a:rPr>
                        <a:t>Apache Trident </a:t>
                      </a:r>
                      <a:r>
                        <a:rPr lang="en-US" sz="1600">
                          <a:latin typeface="Segoe UI Semilight" panose="020B0402040204020203" pitchFamily="34" charset="0"/>
                          <a:cs typeface="Segoe UI Semilight" panose="020B0402040204020203" pitchFamily="34" charset="0"/>
                        </a:rPr>
                        <a:t>does. </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Integration with Visual Studio </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Storm on HDInsight </a:t>
                      </a:r>
                      <a:r>
                        <a:rPr lang="en-US" sz="1600" dirty="0">
                          <a:latin typeface="Segoe UI Semilight" panose="020B0402040204020203" pitchFamily="34" charset="0"/>
                          <a:cs typeface="Segoe UI Semilight" panose="020B0402040204020203" pitchFamily="34" charset="0"/>
                          <a:hlinkClick r:id="rId6"/>
                        </a:rPr>
                        <a:t>integrates with Visual Studio </a:t>
                      </a:r>
                      <a:r>
                        <a:rPr lang="en-US" sz="1600" dirty="0">
                          <a:latin typeface="Segoe UI Semilight" panose="020B0402040204020203" pitchFamily="34" charset="0"/>
                          <a:cs typeface="Segoe UI Semilight" panose="020B0402040204020203" pitchFamily="34" charset="0"/>
                        </a:rPr>
                        <a:t>so that you can develop and deploy a Storm application without leaving Visual Studio.</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37555063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Processing</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287631"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Azure HDInsight</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p:txBody>
      </p:sp>
      <p:sp>
        <p:nvSpPr>
          <p:cNvPr id="13" name="Rectangle: Rounded Corners 498">
            <a:extLst>
              <a:ext uri="{FF2B5EF4-FFF2-40B4-BE49-F238E27FC236}">
                <a16:creationId xmlns:a16="http://schemas.microsoft.com/office/drawing/2014/main" id="{86012EF5-F7D5-4FC4-ABC5-378FA761061A}"/>
              </a:ext>
            </a:extLst>
          </p:cNvPr>
          <p:cNvSpPr/>
          <p:nvPr/>
        </p:nvSpPr>
        <p:spPr bwMode="auto">
          <a:xfrm>
            <a:off x="4690108" y="854424"/>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6" name="Group 15">
            <a:extLst>
              <a:ext uri="{FF2B5EF4-FFF2-40B4-BE49-F238E27FC236}">
                <a16:creationId xmlns:a16="http://schemas.microsoft.com/office/drawing/2014/main" id="{1DDCD6D5-BB36-438C-8DFE-96B237BCC813}"/>
              </a:ext>
            </a:extLst>
          </p:cNvPr>
          <p:cNvGrpSpPr/>
          <p:nvPr/>
        </p:nvGrpSpPr>
        <p:grpSpPr>
          <a:xfrm>
            <a:off x="5047475" y="1656586"/>
            <a:ext cx="504826" cy="381083"/>
            <a:chOff x="7996238" y="2078038"/>
            <a:chExt cx="731838" cy="552450"/>
          </a:xfrm>
          <a:solidFill>
            <a:srgbClr val="0078D7"/>
          </a:solidFill>
        </p:grpSpPr>
        <p:sp>
          <p:nvSpPr>
            <p:cNvPr id="17" name="Freeform 5">
              <a:extLst>
                <a:ext uri="{FF2B5EF4-FFF2-40B4-BE49-F238E27FC236}">
                  <a16:creationId xmlns:a16="http://schemas.microsoft.com/office/drawing/2014/main" id="{89975195-B6FC-4D68-BB44-0390121FED11}"/>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8" name="Freeform 6">
              <a:extLst>
                <a:ext uri="{FF2B5EF4-FFF2-40B4-BE49-F238E27FC236}">
                  <a16:creationId xmlns:a16="http://schemas.microsoft.com/office/drawing/2014/main" id="{5DF8BFFD-63CA-4C25-BDB3-DF0D55955B19}"/>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 name="Freeform 7">
              <a:extLst>
                <a:ext uri="{FF2B5EF4-FFF2-40B4-BE49-F238E27FC236}">
                  <a16:creationId xmlns:a16="http://schemas.microsoft.com/office/drawing/2014/main" id="{D7E30917-1EF1-4970-88E6-FC5CB77DEB61}"/>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 name="Freeform 8">
              <a:extLst>
                <a:ext uri="{FF2B5EF4-FFF2-40B4-BE49-F238E27FC236}">
                  <a16:creationId xmlns:a16="http://schemas.microsoft.com/office/drawing/2014/main" id="{CCE21D73-71CC-41D3-AB40-F29BCC748EE0}"/>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1" name="Freeform 9">
              <a:extLst>
                <a:ext uri="{FF2B5EF4-FFF2-40B4-BE49-F238E27FC236}">
                  <a16:creationId xmlns:a16="http://schemas.microsoft.com/office/drawing/2014/main" id="{38085D72-E6C6-4803-A07A-278717731D62}"/>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2" name="Freeform 10">
              <a:extLst>
                <a:ext uri="{FF2B5EF4-FFF2-40B4-BE49-F238E27FC236}">
                  <a16:creationId xmlns:a16="http://schemas.microsoft.com/office/drawing/2014/main" id="{BCDD13DA-0BE7-4C32-A76E-89F89EFC6FA4}"/>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3" name="Freeform 11">
              <a:extLst>
                <a:ext uri="{FF2B5EF4-FFF2-40B4-BE49-F238E27FC236}">
                  <a16:creationId xmlns:a16="http://schemas.microsoft.com/office/drawing/2014/main" id="{2578F426-835E-451E-848D-E709B9EF0ADC}"/>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 name="Freeform 12">
              <a:extLst>
                <a:ext uri="{FF2B5EF4-FFF2-40B4-BE49-F238E27FC236}">
                  <a16:creationId xmlns:a16="http://schemas.microsoft.com/office/drawing/2014/main" id="{0B85D14D-796D-44F5-985F-64DB9D3B0C33}"/>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 name="Freeform 13">
              <a:extLst>
                <a:ext uri="{FF2B5EF4-FFF2-40B4-BE49-F238E27FC236}">
                  <a16:creationId xmlns:a16="http://schemas.microsoft.com/office/drawing/2014/main" id="{A1DD1831-9D5A-4C1A-9D06-F5A2EE6CC15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3" name="Freeform 14">
              <a:extLst>
                <a:ext uri="{FF2B5EF4-FFF2-40B4-BE49-F238E27FC236}">
                  <a16:creationId xmlns:a16="http://schemas.microsoft.com/office/drawing/2014/main" id="{42C1DD74-5DD8-4179-81AD-4AC51548BB38}"/>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34" name="Picture 33">
            <a:extLst>
              <a:ext uri="{FF2B5EF4-FFF2-40B4-BE49-F238E27FC236}">
                <a16:creationId xmlns:a16="http://schemas.microsoft.com/office/drawing/2014/main" id="{36AB9698-2F58-43B1-B813-FBFAACA01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0225" y="895170"/>
            <a:ext cx="860866" cy="451476"/>
          </a:xfrm>
          <a:prstGeom prst="rect">
            <a:avLst/>
          </a:prstGeom>
        </p:spPr>
      </p:pic>
      <p:sp>
        <p:nvSpPr>
          <p:cNvPr id="35" name="Rectangle 34">
            <a:extLst>
              <a:ext uri="{FF2B5EF4-FFF2-40B4-BE49-F238E27FC236}">
                <a16:creationId xmlns:a16="http://schemas.microsoft.com/office/drawing/2014/main" id="{55EE1068-E863-46EC-B616-B685F3693F57}"/>
              </a:ext>
            </a:extLst>
          </p:cNvPr>
          <p:cNvSpPr/>
          <p:nvPr/>
        </p:nvSpPr>
        <p:spPr>
          <a:xfrm>
            <a:off x="4667404" y="1347746"/>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36" name="Rectangle 35">
            <a:extLst>
              <a:ext uri="{FF2B5EF4-FFF2-40B4-BE49-F238E27FC236}">
                <a16:creationId xmlns:a16="http://schemas.microsoft.com/office/drawing/2014/main" id="{8321A862-6DA4-471C-B031-304B0861D346}"/>
              </a:ext>
            </a:extLst>
          </p:cNvPr>
          <p:cNvSpPr/>
          <p:nvPr/>
        </p:nvSpPr>
        <p:spPr>
          <a:xfrm>
            <a:off x="4872114" y="2088049"/>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37" name="Rectangle 36">
            <a:extLst>
              <a:ext uri="{FF2B5EF4-FFF2-40B4-BE49-F238E27FC236}">
                <a16:creationId xmlns:a16="http://schemas.microsoft.com/office/drawing/2014/main" id="{72715362-A4DB-4CCE-916F-C3A9005B4596}"/>
              </a:ext>
            </a:extLst>
          </p:cNvPr>
          <p:cNvSpPr/>
          <p:nvPr/>
        </p:nvSpPr>
        <p:spPr>
          <a:xfrm>
            <a:off x="4825321" y="2851919"/>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38" name="TextBox 37">
            <a:extLst>
              <a:ext uri="{FF2B5EF4-FFF2-40B4-BE49-F238E27FC236}">
                <a16:creationId xmlns:a16="http://schemas.microsoft.com/office/drawing/2014/main" id="{8B63C311-E1C4-43B7-A0E0-8E919F41B30B}"/>
              </a:ext>
            </a:extLst>
          </p:cNvPr>
          <p:cNvSpPr txBox="1"/>
          <p:nvPr/>
        </p:nvSpPr>
        <p:spPr>
          <a:xfrm>
            <a:off x="4460570" y="316310"/>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pic>
        <p:nvPicPr>
          <p:cNvPr id="39" name="Picture 38">
            <a:extLst>
              <a:ext uri="{FF2B5EF4-FFF2-40B4-BE49-F238E27FC236}">
                <a16:creationId xmlns:a16="http://schemas.microsoft.com/office/drawing/2014/main" id="{4F5CC65E-63CD-4353-B626-BABCFC35FD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4449" y="2412713"/>
            <a:ext cx="426125" cy="426125"/>
          </a:xfrm>
          <a:prstGeom prst="rect">
            <a:avLst/>
          </a:prstGeom>
        </p:spPr>
      </p:pic>
    </p:spTree>
    <p:extLst>
      <p:ext uri="{BB962C8B-B14F-4D97-AF65-F5344CB8AC3E}">
        <p14:creationId xmlns:p14="http://schemas.microsoft.com/office/powerpoint/2010/main" val="286318354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530794543"/>
              </p:ext>
            </p:extLst>
          </p:nvPr>
        </p:nvGraphicFramePr>
        <p:xfrm>
          <a:off x="457200" y="1773973"/>
          <a:ext cx="11366500" cy="3529200"/>
        </p:xfrm>
        <a:graphic>
          <a:graphicData uri="http://schemas.openxmlformats.org/drawingml/2006/table">
            <a:tbl>
              <a:tblPr firstRow="1" bandRow="1">
                <a:tableStyleId>{5C22544A-7EE6-4342-B048-85BDC9FD1C3A}</a:tableStyleId>
              </a:tblPr>
              <a:tblGrid>
                <a:gridCol w="2231427">
                  <a:extLst>
                    <a:ext uri="{9D8B030D-6E8A-4147-A177-3AD203B41FA5}">
                      <a16:colId xmlns:a16="http://schemas.microsoft.com/office/drawing/2014/main" val="3085090280"/>
                    </a:ext>
                  </a:extLst>
                </a:gridCol>
                <a:gridCol w="9135073">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972000">
                <a:tc>
                  <a:txBody>
                    <a:bodyPr/>
                    <a:lstStyle/>
                    <a:p>
                      <a:r>
                        <a:rPr lang="en-US" sz="1600" dirty="0">
                          <a:solidFill>
                            <a:schemeClr val="bg1"/>
                          </a:solidFill>
                          <a:latin typeface="+mj-lt"/>
                        </a:rPr>
                        <a:t>Scalability</a:t>
                      </a:r>
                    </a:p>
                  </a:txBody>
                  <a:tcPr anchor="ctr">
                    <a:solidFill>
                      <a:schemeClr val="tx2"/>
                    </a:solidFill>
                  </a:tcPr>
                </a:tc>
                <a:tc>
                  <a:txBody>
                    <a:bodyPr/>
                    <a:lstStyle/>
                    <a:p>
                      <a:r>
                        <a:rPr lang="en-US" sz="1600" dirty="0">
                          <a:latin typeface="+mn-lt"/>
                        </a:rPr>
                        <a:t>The amount of data that needs to be processed at once can vary widely on any given day, or can grow over time. The batch data processing technology should scale to meet your needs with the level of granularity and within an acceptable time range for your solution.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972000">
                <a:tc>
                  <a:txBody>
                    <a:bodyPr/>
                    <a:lstStyle/>
                    <a:p>
                      <a:r>
                        <a:rPr lang="en-US" sz="1600" dirty="0">
                          <a:solidFill>
                            <a:schemeClr val="bg1"/>
                          </a:solidFill>
                          <a:latin typeface="+mj-lt"/>
                        </a:rPr>
                        <a:t>Choice of language</a:t>
                      </a:r>
                    </a:p>
                  </a:txBody>
                  <a:tcPr anchor="ctr">
                    <a:solidFill>
                      <a:schemeClr val="tx2"/>
                    </a:solidFill>
                  </a:tcPr>
                </a:tc>
                <a:tc>
                  <a:txBody>
                    <a:bodyPr/>
                    <a:lstStyle/>
                    <a:p>
                      <a:r>
                        <a:rPr lang="en-US" sz="1600" dirty="0">
                          <a:latin typeface="+mn-lt"/>
                        </a:rPr>
                        <a:t>The batch data processing technology should provide a choice of languages with which to create batch operations, including Python, Java, Scala, HiveQL, R, or U-SQL.</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972000">
                <a:tc>
                  <a:txBody>
                    <a:bodyPr/>
                    <a:lstStyle/>
                    <a:p>
                      <a:r>
                        <a:rPr lang="en-US" sz="1600" dirty="0">
                          <a:solidFill>
                            <a:schemeClr val="bg1"/>
                          </a:solidFill>
                          <a:latin typeface="+mj-lt"/>
                        </a:rPr>
                        <a:t>Integration choices</a:t>
                      </a:r>
                    </a:p>
                  </a:txBody>
                  <a:tcPr anchor="ctr">
                    <a:solidFill>
                      <a:schemeClr val="tx2"/>
                    </a:solidFill>
                  </a:tcPr>
                </a:tc>
                <a:tc>
                  <a:txBody>
                    <a:bodyPr/>
                    <a:lstStyle/>
                    <a:p>
                      <a:r>
                        <a:rPr lang="en-US" sz="1600" dirty="0">
                          <a:latin typeface="+mn-lt"/>
                        </a:rPr>
                        <a:t>The batch data processing technology should allow you to choose a cloud-based data source from which to query, such as Azure Storage or Azure Data Lake Store. Some options allow additional integration options by also allowing you to query external relational data stores, such as SQL Data Warehouse.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
        <p:nvSpPr>
          <p:cNvPr id="10" name="Title 4">
            <a:extLst>
              <a:ext uri="{FF2B5EF4-FFF2-40B4-BE49-F238E27FC236}">
                <a16:creationId xmlns:a16="http://schemas.microsoft.com/office/drawing/2014/main" id="{BC5996CC-8245-4D1A-BFA6-2CE18A33FFDD}"/>
              </a:ext>
            </a:extLst>
          </p:cNvPr>
          <p:cNvSpPr>
            <a:spLocks noGrp="1"/>
          </p:cNvSpPr>
          <p:nvPr>
            <p:ph type="title"/>
          </p:nvPr>
        </p:nvSpPr>
        <p:spPr/>
        <p:txBody>
          <a:bodyPr/>
          <a:lstStyle/>
          <a:p>
            <a:r>
              <a:rPr lang="en-US" dirty="0"/>
              <a:t>Data preparation, transformation, processing requirements</a:t>
            </a:r>
          </a:p>
        </p:txBody>
      </p:sp>
    </p:spTree>
    <p:custDataLst>
      <p:tags r:id="rId1"/>
    </p:custDataLst>
    <p:extLst>
      <p:ext uri="{BB962C8B-B14F-4D97-AF65-F5344CB8AC3E}">
        <p14:creationId xmlns:p14="http://schemas.microsoft.com/office/powerpoint/2010/main" val="12158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dirty="0"/>
              <a:t>Data Prep and Transformation Offerings (1/3)</a:t>
            </a:r>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dirty="0"/>
              <a:t>Data Prep and Transformation Offerings (2/3)</a:t>
            </a:r>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dirty="0"/>
              <a:t>Data Prep and Transformation Offerings (3/3)</a:t>
            </a:r>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Include data transformation activities in orchestration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
        <p:nvSpPr>
          <p:cNvPr id="2" name="TextBox 1">
            <a:extLst>
              <a:ext uri="{FF2B5EF4-FFF2-40B4-BE49-F238E27FC236}">
                <a16:creationId xmlns:a16="http://schemas.microsoft.com/office/drawing/2014/main" id="{399DEC22-A3C3-49DF-B52E-62A9BE7F4E9F}"/>
              </a:ext>
            </a:extLst>
          </p:cNvPr>
          <p:cNvSpPr txBox="1"/>
          <p:nvPr/>
        </p:nvSpPr>
        <p:spPr>
          <a:xfrm>
            <a:off x="426424" y="1562986"/>
            <a:ext cx="9231438" cy="445968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HDInsight Compute Environments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Spark</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Hive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Pig</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Map/Reduce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Machine Learning Activities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Stored Procedures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DB</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Data Warehouse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SQL Server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Custom Code on Azure Batch</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Notebooks on Azure Databricks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Run SQL Server Integration Services (SSIS) packages on the ADF Integrated Runtime</a:t>
            </a:r>
          </a:p>
        </p:txBody>
      </p:sp>
    </p:spTree>
    <p:custDataLst>
      <p:tags r:id="rId1"/>
    </p:custDataLst>
    <p:extLst>
      <p:ext uri="{BB962C8B-B14F-4D97-AF65-F5344CB8AC3E}">
        <p14:creationId xmlns:p14="http://schemas.microsoft.com/office/powerpoint/2010/main" val="339394055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159787"/>
            <a:ext cx="11655840" cy="58000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29360" y="739792"/>
            <a:ext cx="7400543" cy="563791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2000" b="1"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 Marketplace or 3</a:t>
            </a:r>
            <a:r>
              <a:rPr kumimoji="0" lang="en-US" sz="1800" b="0" i="0" u="none" strike="noStrike" kern="0" cap="none" spc="0" normalizeH="0" baseline="3000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No need to create a separate account with Databricks.com</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7602278" y="2200940"/>
            <a:ext cx="4456357" cy="25459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477500" y="3808048"/>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840" y="2990475"/>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 Notebooks Overview</a:t>
            </a:r>
          </a:p>
        </p:txBody>
      </p:sp>
      <p:sp>
        <p:nvSpPr>
          <p:cNvPr id="5" name="Text Placeholder 4">
            <a:extLst>
              <a:ext uri="{FF2B5EF4-FFF2-40B4-BE49-F238E27FC236}">
                <a16:creationId xmlns:a16="http://schemas.microsoft.com/office/drawing/2014/main" id="{CF9DAE53-8551-4C86-8BE0-E30F798FCECC}"/>
              </a:ext>
            </a:extLst>
          </p:cNvPr>
          <p:cNvSpPr>
            <a:spLocks noGrp="1"/>
          </p:cNvSpPr>
          <p:nvPr>
            <p:ph type="body" sz="quarter" idx="11"/>
          </p:nvPr>
        </p:nvSpPr>
        <p:spPr>
          <a:xfrm>
            <a:off x="267684" y="963482"/>
            <a:ext cx="11655078" cy="461665"/>
          </a:xfrm>
        </p:spPr>
        <p:txBody>
          <a:bodyPr/>
          <a:lstStyle/>
          <a:p>
            <a:pPr algn="ctr"/>
            <a:r>
              <a:rPr lang="en-US" sz="2000"/>
              <a:t>Notebooks are a popular way to develop, and run, Spark Applications</a:t>
            </a:r>
          </a:p>
        </p:txBody>
      </p:sp>
      <p:sp>
        <p:nvSpPr>
          <p:cNvPr id="3" name="Rectangle 2">
            <a:extLst>
              <a:ext uri="{FF2B5EF4-FFF2-40B4-BE49-F238E27FC236}">
                <a16:creationId xmlns:a16="http://schemas.microsoft.com/office/drawing/2014/main" id="{570F6E7C-E781-4447-8D39-C95E6CD6C3B3}"/>
              </a:ext>
            </a:extLst>
          </p:cNvPr>
          <p:cNvSpPr/>
          <p:nvPr/>
        </p:nvSpPr>
        <p:spPr>
          <a:xfrm>
            <a:off x="-776" y="1890868"/>
            <a:ext cx="6095999" cy="4547399"/>
          </a:xfrm>
          <a:prstGeom prst="rect">
            <a:avLst/>
          </a:prstGeom>
        </p:spPr>
        <p:txBody>
          <a:bodyPr wrap="square">
            <a:spAutoFit/>
          </a:bodyPr>
          <a:lstStyle/>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not only for authoring Spark applications but can be </a:t>
            </a:r>
            <a:r>
              <a:rPr kumimoji="0" lang="en-US" b="0" i="1"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run/executed directly </a:t>
            </a: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on clusters</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600" b="0" i="0" u="none" strike="noStrike" kern="1200" cap="none" spc="0" normalizeH="0" baseline="0" noProof="0" dirty="0" err="1">
                <a:ln>
                  <a:noFill/>
                </a:ln>
                <a:solidFill>
                  <a:srgbClr val="E74C3C"/>
                </a:solidFill>
                <a:effectLst/>
                <a:uLnTx/>
                <a:uFillTx/>
                <a:latin typeface="Segoe UI Semilight" panose="020B0402040204020203" pitchFamily="34" charset="0"/>
                <a:ea typeface="+mn-ea"/>
                <a:cs typeface="Segoe UI Semilight" panose="020B0402040204020203" pitchFamily="34" charset="0"/>
              </a:rPr>
              <a:t>Shift+Enter</a:t>
            </a:r>
            <a:endParaRPr kumimoji="0" lang="en-US" sz="1600" b="0" i="0" u="none" strike="noStrike" kern="1200" cap="none" spc="0" normalizeH="0" baseline="0" noProof="0" dirty="0">
              <a:ln>
                <a:noFill/>
              </a:ln>
              <a:solidFill>
                <a:srgbClr val="E74C3C"/>
              </a:solidFill>
              <a:effectLst/>
              <a:uLnTx/>
              <a:uFillTx/>
              <a:latin typeface="Segoe UI Semilight" panose="020B0402040204020203" pitchFamily="34" charset="0"/>
              <a:ea typeface="+mn-ea"/>
              <a:cs typeface="Segoe UI Semilight" panose="020B0402040204020203" pitchFamily="34" charset="0"/>
            </a:endParaRP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click the    at the top right of the cell in a notebook</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Submit via Job</a:t>
            </a:r>
            <a:endPar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support fine grained permissions—so they can be </a:t>
            </a:r>
            <a:r>
              <a:rPr kumimoji="0" lang="en-US" b="0" i="1"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securely shared </a:t>
            </a: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with colleagues for collaboration (see following slide for details on permissions and abilities)</a:t>
            </a: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well-suited for prototyping, rapid development, exploration, discovery and iterative development</a:t>
            </a:r>
          </a:p>
        </p:txBody>
      </p:sp>
      <p:pic>
        <p:nvPicPr>
          <p:cNvPr id="11266" name="Picture 2"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222" y="1863146"/>
            <a:ext cx="6032247" cy="3505066"/>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3F144A-956F-4CE2-90E5-E9C29B27EFD3}"/>
              </a:ext>
            </a:extLst>
          </p:cNvPr>
          <p:cNvSpPr/>
          <p:nvPr/>
        </p:nvSpPr>
        <p:spPr>
          <a:xfrm>
            <a:off x="6296584" y="5368212"/>
            <a:ext cx="5629523" cy="276999"/>
          </a:xfrm>
          <a:prstGeom prst="rect">
            <a:avLst/>
          </a:prstGeom>
        </p:spPr>
        <p:txBody>
          <a:bodyPr wrap="square">
            <a:spAutoFit/>
          </a:bodyPr>
          <a:lstStyle/>
          <a:p>
            <a:pPr marL="181920" marR="0" lvl="1" indent="0" algn="l" defTabSz="895769" rtl="0" eaLnBrk="1" fontAlgn="auto" latinLnBrk="0" hangingPunct="1">
              <a:lnSpc>
                <a:spcPct val="100000"/>
              </a:lnSpc>
              <a:spcBef>
                <a:spcPts val="600"/>
              </a:spcBef>
              <a:spcAft>
                <a:spcPts val="300"/>
              </a:spcAft>
              <a:buClr>
                <a:srgbClr val="0078D7"/>
              </a:buClr>
              <a:buSzTx/>
              <a:buFontTx/>
              <a:buNone/>
              <a:tabLst>
                <a:tab pos="632806" algn="l"/>
              </a:tabLst>
              <a:defRPr/>
            </a:pPr>
            <a:r>
              <a:rPr kumimoji="0" lang="en-US" sz="1200" b="0" i="1"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Notebooks typically consist of code, data, visualization, comments and notes</a:t>
            </a:r>
          </a:p>
        </p:txBody>
      </p:sp>
      <p:grpSp>
        <p:nvGrpSpPr>
          <p:cNvPr id="9" name="Group 8">
            <a:extLst>
              <a:ext uri="{FF2B5EF4-FFF2-40B4-BE49-F238E27FC236}">
                <a16:creationId xmlns:a16="http://schemas.microsoft.com/office/drawing/2014/main" id="{74C070DB-F3AD-4F42-B025-DDFEB001F09D}"/>
              </a:ext>
            </a:extLst>
          </p:cNvPr>
          <p:cNvGrpSpPr/>
          <p:nvPr/>
        </p:nvGrpSpPr>
        <p:grpSpPr>
          <a:xfrm>
            <a:off x="1839028" y="3110957"/>
            <a:ext cx="180975" cy="209550"/>
            <a:chOff x="2029860" y="5410831"/>
            <a:chExt cx="180975" cy="209550"/>
          </a:xfrm>
        </p:grpSpPr>
        <p:sp>
          <p:nvSpPr>
            <p:cNvPr id="8" name="Rectangle 7">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49E6C537-DF3E-4D33-88C0-D5F3D7F8580B}"/>
                </a:ext>
              </a:extLst>
            </p:cNvPr>
            <p:cNvPicPr>
              <a:picLocks noChangeAspect="1"/>
            </p:cNvPicPr>
            <p:nvPr/>
          </p:nvPicPr>
          <p:blipFill>
            <a:blip r:embed="rId4"/>
            <a:stretch>
              <a:fillRect/>
            </a:stretch>
          </p:blipFill>
          <p:spPr>
            <a:xfrm>
              <a:off x="2029860" y="5410831"/>
              <a:ext cx="180975" cy="209550"/>
            </a:xfrm>
            <a:prstGeom prst="rect">
              <a:avLst/>
            </a:prstGeom>
            <a:ln>
              <a:solidFill>
                <a:schemeClr val="tx1"/>
              </a:solidFill>
            </a:ln>
          </p:spPr>
        </p:pic>
      </p:grpSp>
    </p:spTree>
    <p:extLst>
      <p:ext uri="{BB962C8B-B14F-4D97-AF65-F5344CB8AC3E}">
        <p14:creationId xmlns:p14="http://schemas.microsoft.com/office/powerpoint/2010/main" val="21538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ML &amp; AI</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5051383"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Studio</a:t>
            </a:r>
          </a:p>
          <a:p>
            <a:pPr marL="342900" indent="-342900">
              <a:lnSpc>
                <a:spcPct val="90000"/>
              </a:lnSpc>
              <a:spcAft>
                <a:spcPts val="600"/>
              </a:spcAft>
              <a:buFont typeface="Arial" panose="020B0604020202020204" pitchFamily="34" charset="0"/>
              <a:buChar char="•"/>
            </a:pPr>
            <a:r>
              <a:rPr lang="en-US" sz="2400" dirty="0">
                <a:solidFill>
                  <a:srgbClr val="0070C0"/>
                </a:solidFill>
              </a:rPr>
              <a:t>Cognitive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p:txBody>
      </p:sp>
      <p:sp>
        <p:nvSpPr>
          <p:cNvPr id="14" name="TextBox 13">
            <a:extLst>
              <a:ext uri="{FF2B5EF4-FFF2-40B4-BE49-F238E27FC236}">
                <a16:creationId xmlns:a16="http://schemas.microsoft.com/office/drawing/2014/main" id="{984FD38B-CC66-4655-A062-5447F4E3B8A9}"/>
              </a:ext>
            </a:extLst>
          </p:cNvPr>
          <p:cNvSpPr txBox="1"/>
          <p:nvPr/>
        </p:nvSpPr>
        <p:spPr>
          <a:xfrm>
            <a:off x="4920572" y="225334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5" name="Picture 14">
            <a:extLst>
              <a:ext uri="{FF2B5EF4-FFF2-40B4-BE49-F238E27FC236}">
                <a16:creationId xmlns:a16="http://schemas.microsoft.com/office/drawing/2014/main" id="{3787FDBA-AFDE-47D8-8A20-1A87A89D5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8355" y="1871624"/>
            <a:ext cx="670390" cy="647646"/>
          </a:xfrm>
          <a:prstGeom prst="rect">
            <a:avLst/>
          </a:prstGeom>
          <a:noFill/>
        </p:spPr>
      </p:pic>
      <p:sp>
        <p:nvSpPr>
          <p:cNvPr id="16" name="Rectangle 15">
            <a:extLst>
              <a:ext uri="{FF2B5EF4-FFF2-40B4-BE49-F238E27FC236}">
                <a16:creationId xmlns:a16="http://schemas.microsoft.com/office/drawing/2014/main" id="{D990458F-2056-45BE-AC25-75BA4B5DA5A1}"/>
              </a:ext>
            </a:extLst>
          </p:cNvPr>
          <p:cNvSpPr/>
          <p:nvPr/>
        </p:nvSpPr>
        <p:spPr>
          <a:xfrm>
            <a:off x="5785628" y="237600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7" name="Rectangle 16">
            <a:extLst>
              <a:ext uri="{FF2B5EF4-FFF2-40B4-BE49-F238E27FC236}">
                <a16:creationId xmlns:a16="http://schemas.microsoft.com/office/drawing/2014/main" id="{44CACB5C-385A-474A-B934-3E0E0A0C0DC8}"/>
              </a:ext>
            </a:extLst>
          </p:cNvPr>
          <p:cNvSpPr/>
          <p:nvPr/>
        </p:nvSpPr>
        <p:spPr bwMode="auto">
          <a:xfrm>
            <a:off x="4333836" y="2068614"/>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Rounded Corners 134">
            <a:extLst>
              <a:ext uri="{FF2B5EF4-FFF2-40B4-BE49-F238E27FC236}">
                <a16:creationId xmlns:a16="http://schemas.microsoft.com/office/drawing/2014/main" id="{CC26F5BD-0FCD-45B4-838B-F2E0E1F2D0B6}"/>
              </a:ext>
            </a:extLst>
          </p:cNvPr>
          <p:cNvSpPr/>
          <p:nvPr/>
        </p:nvSpPr>
        <p:spPr bwMode="auto">
          <a:xfrm>
            <a:off x="4252360" y="1947307"/>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9" name="Picture 22" descr="Image result for Azure ML icon">
            <a:extLst>
              <a:ext uri="{FF2B5EF4-FFF2-40B4-BE49-F238E27FC236}">
                <a16:creationId xmlns:a16="http://schemas.microsoft.com/office/drawing/2014/main" id="{81821229-849A-441A-90C7-7B21ECA869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9057" y="2015948"/>
            <a:ext cx="342248" cy="34224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5E4D9FE4-5613-4392-A3E2-4CF27F7344D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1967" y="2018898"/>
            <a:ext cx="543746" cy="321176"/>
          </a:xfrm>
          <a:prstGeom prst="rect">
            <a:avLst/>
          </a:prstGeom>
        </p:spPr>
      </p:pic>
      <p:sp>
        <p:nvSpPr>
          <p:cNvPr id="21" name="TextBox 20">
            <a:extLst>
              <a:ext uri="{FF2B5EF4-FFF2-40B4-BE49-F238E27FC236}">
                <a16:creationId xmlns:a16="http://schemas.microsoft.com/office/drawing/2014/main" id="{4E83482D-16B9-452B-8499-24176B67505C}"/>
              </a:ext>
            </a:extLst>
          </p:cNvPr>
          <p:cNvSpPr txBox="1"/>
          <p:nvPr/>
        </p:nvSpPr>
        <p:spPr>
          <a:xfrm>
            <a:off x="4174917" y="2274489"/>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Tree>
    <p:extLst>
      <p:ext uri="{BB962C8B-B14F-4D97-AF65-F5344CB8AC3E}">
        <p14:creationId xmlns:p14="http://schemas.microsoft.com/office/powerpoint/2010/main" val="386240617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a:xfrm>
            <a:off x="482129" y="76745"/>
            <a:ext cx="11306469" cy="813819"/>
          </a:xfrm>
        </p:spPr>
        <p:txBody>
          <a:bodyPr/>
          <a:lstStyle/>
          <a:p>
            <a:pPr defTabSz="914225">
              <a:lnSpc>
                <a:spcPct val="100000"/>
              </a:lnSpc>
              <a:spcBef>
                <a:spcPts val="0"/>
              </a:spcBef>
            </a:pPr>
            <a:r>
              <a:rPr lang="en-US" sz="3200" kern="0" spc="49" dirty="0">
                <a:solidFill>
                  <a:srgbClr val="0078D7"/>
                </a:solidFill>
                <a:latin typeface="Segoe UI Semilight" charset="0"/>
                <a:ea typeface="Segoe UI Semilight" charset="0"/>
                <a:cs typeface="Segoe UI Semilight" charset="0"/>
              </a:rPr>
              <a:t>Machine Learning &amp; AI Portfolio</a:t>
            </a:r>
            <a:br>
              <a:rPr lang="en-US" sz="3200" kern="0" spc="49" dirty="0">
                <a:solidFill>
                  <a:srgbClr val="0078D7"/>
                </a:solidFill>
                <a:latin typeface="Segoe UI Semilight" charset="0"/>
                <a:ea typeface="Segoe UI Semilight" charset="0"/>
                <a:cs typeface="Segoe UI Semilight" charset="0"/>
              </a:rPr>
            </a:br>
            <a:r>
              <a:rPr lang="en-US" sz="1568" spc="98" dirty="0">
                <a:ln>
                  <a:noFill/>
                </a:ln>
                <a:solidFill>
                  <a:schemeClr val="tx1"/>
                </a:solidFill>
                <a:latin typeface="Segoe UI Semilight"/>
                <a:cs typeface="Segoe UI Light" panose="020B0502040204020203" pitchFamily="34" charset="0"/>
              </a:rPr>
              <a:t>When to use what?</a:t>
            </a:r>
            <a:br>
              <a:rPr lang="en-US" sz="1568" spc="98" dirty="0">
                <a:ln>
                  <a:noFill/>
                </a:ln>
                <a:solidFill>
                  <a:schemeClr val="tx1"/>
                </a:solidFill>
                <a:latin typeface="Segoe UI Semilight"/>
                <a:cs typeface="Segoe UI Light" panose="020B0502040204020203" pitchFamily="34" charset="0"/>
              </a:rPr>
            </a:br>
            <a:endParaRPr lang="en-US" sz="1568"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4637" y="5643981"/>
            <a:ext cx="3044425"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21343"/>
            <a:ext cx="2765224" cy="430334"/>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3832213"/>
            <a:ext cx="2765224"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133187"/>
            <a:ext cx="3660400"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241853"/>
            <a:ext cx="1233941" cy="738664"/>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211394"/>
            <a:ext cx="1233941" cy="52322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18141"/>
            <a:ext cx="1234678" cy="30777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464906"/>
            <a:ext cx="975054" cy="95410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t>
            </a:r>
            <a:b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b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067218" y="4710215"/>
            <a:ext cx="1145873"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678151" y="5768355"/>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69339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4" name="Rectangle 33">
            <a:extLst>
              <a:ext uri="{FF2B5EF4-FFF2-40B4-BE49-F238E27FC236}">
                <a16:creationId xmlns:a16="http://schemas.microsoft.com/office/drawing/2014/main" id="{75CD90E1-C363-45D7-9410-2125A5A66228}"/>
              </a:ext>
            </a:extLst>
          </p:cNvPr>
          <p:cNvSpPr/>
          <p:nvPr/>
        </p:nvSpPr>
        <p:spPr>
          <a:xfrm>
            <a:off x="7607816" y="5768355"/>
            <a:ext cx="100033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Azure ML Service</a:t>
            </a:r>
          </a:p>
        </p:txBody>
      </p:sp>
      <p:sp>
        <p:nvSpPr>
          <p:cNvPr id="36" name="Rectangle 35">
            <a:extLst>
              <a:ext uri="{FF2B5EF4-FFF2-40B4-BE49-F238E27FC236}">
                <a16:creationId xmlns:a16="http://schemas.microsoft.com/office/drawing/2014/main" id="{62930F2D-A90E-4362-A959-FA0B1337DA44}"/>
              </a:ext>
            </a:extLst>
          </p:cNvPr>
          <p:cNvSpPr/>
          <p:nvPr/>
        </p:nvSpPr>
        <p:spPr>
          <a:xfrm>
            <a:off x="8658552" y="5768355"/>
            <a:ext cx="1015242"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38" name="Rectangle 37">
            <a:extLst>
              <a:ext uri="{FF2B5EF4-FFF2-40B4-BE49-F238E27FC236}">
                <a16:creationId xmlns:a16="http://schemas.microsoft.com/office/drawing/2014/main" id="{834BF3B1-9D60-40B0-B0D9-62A9D75BBD0B}"/>
              </a:ext>
            </a:extLst>
          </p:cNvPr>
          <p:cNvSpPr/>
          <p:nvPr/>
        </p:nvSpPr>
        <p:spPr>
          <a:xfrm>
            <a:off x="972420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42" name="Rectangle 41">
            <a:extLst>
              <a:ext uri="{FF2B5EF4-FFF2-40B4-BE49-F238E27FC236}">
                <a16:creationId xmlns:a16="http://schemas.microsoft.com/office/drawing/2014/main" id="{48B510BA-873E-47AC-AD6D-A804E4617003}"/>
              </a:ext>
            </a:extLst>
          </p:cNvPr>
          <p:cNvSpPr/>
          <p:nvPr/>
        </p:nvSpPr>
        <p:spPr>
          <a:xfrm>
            <a:off x="7150604" y="4049828"/>
            <a:ext cx="1407387"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315988" y="4731662"/>
            <a:ext cx="1076620"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10908119" y="2297241"/>
            <a:ext cx="1164831"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10908119" y="3142651"/>
            <a:ext cx="116483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i="0" u="none" strike="noStrike" kern="0" cap="none" spc="49" normalizeH="0" baseline="0" noProof="0" dirty="0">
                <a:ln>
                  <a:noFill/>
                </a:ln>
                <a:solidFill>
                  <a:srgbClr val="505050"/>
                </a:solidFill>
                <a:effectLst/>
                <a:uLnTx/>
                <a:uFillTx/>
                <a:latin typeface="Segoe UI Semibold" charset="0"/>
                <a:ea typeface="+mn-ea"/>
                <a:cs typeface="Segoe UI Semibold" charset="0"/>
              </a:rPr>
              <a:t>Cognitive services</a:t>
            </a: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980517"/>
            <a:ext cx="0" cy="23087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7934913" y="-1258381"/>
            <a:ext cx="316724" cy="679452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11490535" y="2605018"/>
            <a:ext cx="0" cy="53763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734614"/>
            <a:ext cx="0" cy="46160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217682" y="2413211"/>
            <a:ext cx="114949" cy="31582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934879"/>
            <a:ext cx="1" cy="8326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7854298" y="4357605"/>
            <a:ext cx="0" cy="3740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475937" y="3545996"/>
            <a:ext cx="384297" cy="1944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325918"/>
            <a:ext cx="1" cy="13898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770228" y="5344799"/>
            <a:ext cx="376497"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262609" y="5362103"/>
            <a:ext cx="376497" cy="4903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228022" y="5356222"/>
            <a:ext cx="319476" cy="50479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735641" y="5353393"/>
            <a:ext cx="319476" cy="51044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214330" y="4874703"/>
            <a:ext cx="319476" cy="14678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743426" y="4345608"/>
            <a:ext cx="319476" cy="252601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251046" y="3837988"/>
            <a:ext cx="319476" cy="354125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E73E4E-C9F8-45EE-8FD2-82FF083A212A}"/>
              </a:ext>
            </a:extLst>
          </p:cNvPr>
          <p:cNvCxnSpPr>
            <a:cxnSpLocks/>
            <a:endCxn id="49" idx="0"/>
          </p:cNvCxnSpPr>
          <p:nvPr/>
        </p:nvCxnSpPr>
        <p:spPr>
          <a:xfrm>
            <a:off x="4696014" y="2657645"/>
            <a:ext cx="4610905" cy="393107"/>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49F267-479F-4CD8-BFB9-A9AD4017F9DB}"/>
              </a:ext>
            </a:extLst>
          </p:cNvPr>
          <p:cNvSpPr/>
          <p:nvPr/>
        </p:nvSpPr>
        <p:spPr>
          <a:xfrm>
            <a:off x="8658799" y="3050752"/>
            <a:ext cx="1296239"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Spark ML,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SparkR</a:t>
            </a: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SparklyR</a:t>
            </a:r>
            <a:endPar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endParaRPr>
          </a:p>
        </p:txBody>
      </p:sp>
      <p:cxnSp>
        <p:nvCxnSpPr>
          <p:cNvPr id="58" name="Connector: Elbow 57">
            <a:extLst>
              <a:ext uri="{FF2B5EF4-FFF2-40B4-BE49-F238E27FC236}">
                <a16:creationId xmlns:a16="http://schemas.microsoft.com/office/drawing/2014/main" id="{DBD3CF2E-83AA-4BD1-83FC-A4BCD658B209}"/>
              </a:ext>
            </a:extLst>
          </p:cNvPr>
          <p:cNvCxnSpPr>
            <a:cxnSpLocks/>
            <a:stCxn id="49" idx="2"/>
            <a:endCxn id="76" idx="0"/>
          </p:cNvCxnSpPr>
          <p:nvPr/>
        </p:nvCxnSpPr>
        <p:spPr>
          <a:xfrm rot="16200000" flipH="1">
            <a:off x="10109160" y="2987174"/>
            <a:ext cx="255091"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CABAF-1BC1-484F-A897-CC2FEF145230}"/>
              </a:ext>
            </a:extLst>
          </p:cNvPr>
          <p:cNvCxnSpPr>
            <a:cxnSpLocks/>
            <a:stCxn id="49" idx="2"/>
            <a:endCxn id="75" idx="0"/>
          </p:cNvCxnSpPr>
          <p:nvPr/>
        </p:nvCxnSpPr>
        <p:spPr>
          <a:xfrm>
            <a:off x="9306919" y="3789416"/>
            <a:ext cx="0" cy="25509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0E9CD2B-CB5A-495D-A626-AC5A3FCDD01B}"/>
              </a:ext>
            </a:extLst>
          </p:cNvPr>
          <p:cNvSpPr/>
          <p:nvPr/>
        </p:nvSpPr>
        <p:spPr>
          <a:xfrm>
            <a:off x="8658799" y="4044508"/>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Notebooks</a:t>
            </a:r>
          </a:p>
        </p:txBody>
      </p:sp>
      <p:sp>
        <p:nvSpPr>
          <p:cNvPr id="76" name="Rectangle 75">
            <a:extLst>
              <a:ext uri="{FF2B5EF4-FFF2-40B4-BE49-F238E27FC236}">
                <a16:creationId xmlns:a16="http://schemas.microsoft.com/office/drawing/2014/main" id="{32440B87-3EC0-48AE-BFD8-782735B35F3D}"/>
              </a:ext>
            </a:extLst>
          </p:cNvPr>
          <p:cNvSpPr/>
          <p:nvPr/>
        </p:nvSpPr>
        <p:spPr>
          <a:xfrm>
            <a:off x="10518372" y="4044507"/>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Jobs</a:t>
            </a:r>
          </a:p>
        </p:txBody>
      </p:sp>
      <p:cxnSp>
        <p:nvCxnSpPr>
          <p:cNvPr id="84" name="Connector: Elbow 83">
            <a:extLst>
              <a:ext uri="{FF2B5EF4-FFF2-40B4-BE49-F238E27FC236}">
                <a16:creationId xmlns:a16="http://schemas.microsoft.com/office/drawing/2014/main" id="{82952F1E-9F37-479B-91A3-9FF53FE59076}"/>
              </a:ext>
            </a:extLst>
          </p:cNvPr>
          <p:cNvCxnSpPr>
            <a:cxnSpLocks/>
            <a:stCxn id="75" idx="2"/>
            <a:endCxn id="86" idx="0"/>
          </p:cNvCxnSpPr>
          <p:nvPr/>
        </p:nvCxnSpPr>
        <p:spPr>
          <a:xfrm rot="16200000" flipH="1">
            <a:off x="10068026" y="3591177"/>
            <a:ext cx="337359"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40D4C2A-B0BC-4DC2-B45A-B377A11DC21F}"/>
              </a:ext>
            </a:extLst>
          </p:cNvPr>
          <p:cNvSpPr/>
          <p:nvPr/>
        </p:nvSpPr>
        <p:spPr>
          <a:xfrm>
            <a:off x="10518372" y="4689644"/>
            <a:ext cx="1296239"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Azure Databricks</a:t>
            </a:r>
          </a:p>
        </p:txBody>
      </p:sp>
      <p:cxnSp>
        <p:nvCxnSpPr>
          <p:cNvPr id="88" name="Straight Arrow Connector 87">
            <a:extLst>
              <a:ext uri="{FF2B5EF4-FFF2-40B4-BE49-F238E27FC236}">
                <a16:creationId xmlns:a16="http://schemas.microsoft.com/office/drawing/2014/main" id="{82BA84DF-51F4-42AD-8C77-6A2BDEBA95D0}"/>
              </a:ext>
            </a:extLst>
          </p:cNvPr>
          <p:cNvCxnSpPr>
            <a:cxnSpLocks/>
            <a:stCxn id="76" idx="2"/>
          </p:cNvCxnSpPr>
          <p:nvPr/>
        </p:nvCxnSpPr>
        <p:spPr>
          <a:xfrm flipH="1">
            <a:off x="11165288" y="4352284"/>
            <a:ext cx="1204" cy="33735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9188353-E88C-4D3E-9FF8-924CF915831B}"/>
              </a:ext>
            </a:extLst>
          </p:cNvPr>
          <p:cNvCxnSpPr>
            <a:cxnSpLocks/>
            <a:endCxn id="92" idx="0"/>
          </p:cNvCxnSpPr>
          <p:nvPr/>
        </p:nvCxnSpPr>
        <p:spPr>
          <a:xfrm>
            <a:off x="11165287" y="4910725"/>
            <a:ext cx="5220" cy="85762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211AAE-3A20-41BD-AE19-4A0D63661485}"/>
              </a:ext>
            </a:extLst>
          </p:cNvPr>
          <p:cNvSpPr/>
          <p:nvPr/>
        </p:nvSpPr>
        <p:spPr>
          <a:xfrm>
            <a:off x="10713294" y="5768354"/>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260656"/>
            <a:ext cx="11655840" cy="899537"/>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ML Modeling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3721301804"/>
              </p:ext>
            </p:extLst>
          </p:nvPr>
        </p:nvGraphicFramePr>
        <p:xfrm>
          <a:off x="653144" y="1160193"/>
          <a:ext cx="11096552" cy="5114628"/>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t>Scale for Training</a:t>
                      </a:r>
                      <a:endParaRPr lang="en-US" sz="1400">
                        <a:latin typeface="+mn-lt"/>
                      </a:endParaRPr>
                    </a:p>
                  </a:txBody>
                  <a:tcPr anchor="ctr"/>
                </a:tc>
                <a:tc>
                  <a:txBody>
                    <a:bodyPr/>
                    <a:lstStyle/>
                    <a:p>
                      <a:r>
                        <a:rPr lang="en-US" sz="1400"/>
                        <a:t>The ML service should be able to train models on very large amounts of data (TBs or PBs) within specified time intervals. Ideally the ML service can train models in parallel on distributed framework running on a cluster.</a:t>
                      </a:r>
                      <a:endParaRPr lang="en-US" sz="1400">
                        <a:latin typeface="+mn-lt"/>
                      </a:endParaRPr>
                    </a:p>
                  </a:txBody>
                  <a:tcPr anchor="ctr"/>
                </a:tc>
                <a:extLst>
                  <a:ext uri="{0D108BD9-81ED-4DB2-BD59-A6C34878D82A}">
                    <a16:rowId xmlns:a16="http://schemas.microsoft.com/office/drawing/2014/main" val="2884594221"/>
                  </a:ext>
                </a:extLst>
              </a:tr>
              <a:tr h="608880">
                <a:tc>
                  <a:txBody>
                    <a:bodyPr/>
                    <a:lstStyle/>
                    <a:p>
                      <a:r>
                        <a:rPr lang="en-US" sz="1400"/>
                        <a:t>Choice of Language</a:t>
                      </a:r>
                      <a:endParaRPr lang="en-US" sz="1400">
                        <a:latin typeface="+mn-lt"/>
                      </a:endParaRPr>
                    </a:p>
                  </a:txBody>
                  <a:tcPr anchor="ctr"/>
                </a:tc>
                <a:tc>
                  <a:txBody>
                    <a:bodyPr/>
                    <a:lstStyle/>
                    <a:p>
                      <a:r>
                        <a:rPr lang="en-US" sz="1400"/>
                        <a:t>The ML service should provide a choice of languages with which to author training scripts and programs, including Python and R.</a:t>
                      </a:r>
                      <a:endParaRPr lang="en-US" sz="1400">
                        <a:latin typeface="+mn-lt"/>
                      </a:endParaRPr>
                    </a:p>
                  </a:txBody>
                  <a:tcPr anchor="ctr"/>
                </a:tc>
                <a:extLst>
                  <a:ext uri="{0D108BD9-81ED-4DB2-BD59-A6C34878D82A}">
                    <a16:rowId xmlns:a16="http://schemas.microsoft.com/office/drawing/2014/main" val="3486309687"/>
                  </a:ext>
                </a:extLst>
              </a:tr>
              <a:tr h="608880">
                <a:tc>
                  <a:txBody>
                    <a:bodyPr/>
                    <a:lstStyle/>
                    <a:p>
                      <a:r>
                        <a:rPr lang="en-US" sz="1400"/>
                        <a:t>Choice of Algorithms</a:t>
                      </a:r>
                      <a:endParaRPr lang="en-US" sz="1400">
                        <a:latin typeface="+mn-lt"/>
                      </a:endParaRPr>
                    </a:p>
                  </a:txBody>
                  <a:tcPr anchor="ctr"/>
                </a:tc>
                <a:tc>
                  <a:txBody>
                    <a:bodyPr/>
                    <a:lstStyle/>
                    <a:p>
                      <a:r>
                        <a:rPr lang="en-US" sz="1400"/>
                        <a:t>The ML service should provide a choice of algorithms across multiple categories (Regression, Classification, Clustering, Collaborative Filtering, etc.) so that the most accurate and efficient models can be developed. </a:t>
                      </a:r>
                      <a:endParaRPr lang="en-US" sz="1400">
                        <a:latin typeface="+mn-lt"/>
                      </a:endParaRPr>
                    </a:p>
                  </a:txBody>
                  <a:tcPr anchor="ctr"/>
                </a:tc>
                <a:extLst>
                  <a:ext uri="{0D108BD9-81ED-4DB2-BD59-A6C34878D82A}">
                    <a16:rowId xmlns:a16="http://schemas.microsoft.com/office/drawing/2014/main" val="3925366304"/>
                  </a:ext>
                </a:extLst>
              </a:tr>
              <a:tr h="608880">
                <a:tc>
                  <a:txBody>
                    <a:bodyPr/>
                    <a:lstStyle/>
                    <a:p>
                      <a:r>
                        <a:rPr lang="en-US" sz="1400"/>
                        <a:t>Capture Training History </a:t>
                      </a:r>
                      <a:endParaRPr lang="en-US" sz="1400">
                        <a:latin typeface="+mn-lt"/>
                      </a:endParaRPr>
                    </a:p>
                  </a:txBody>
                  <a:tcPr anchor="ctr"/>
                </a:tc>
                <a:tc>
                  <a:txBody>
                    <a:bodyPr/>
                    <a:lstStyle/>
                    <a:p>
                      <a:r>
                        <a:rPr lang="en-US" sz="1400"/>
                        <a:t>The ML service should enable the evaluation of model performance over time. This should enable spotting regressions in model performance, and support returning to a previous state that yielded better performance.</a:t>
                      </a:r>
                      <a:endParaRPr lang="en-US" sz="1400">
                        <a:latin typeface="+mn-lt"/>
                      </a:endParaRPr>
                    </a:p>
                  </a:txBody>
                  <a:tcPr anchor="ctr"/>
                </a:tc>
                <a:extLst>
                  <a:ext uri="{0D108BD9-81ED-4DB2-BD59-A6C34878D82A}">
                    <a16:rowId xmlns:a16="http://schemas.microsoft.com/office/drawing/2014/main" val="1101621496"/>
                  </a:ext>
                </a:extLst>
              </a:tr>
              <a:tr h="608880">
                <a:tc>
                  <a:txBody>
                    <a:bodyPr/>
                    <a:lstStyle/>
                    <a:p>
                      <a:r>
                        <a:rPr lang="en-US" sz="1400"/>
                        <a:t>Enable Collaboration &amp; Review</a:t>
                      </a:r>
                      <a:endParaRPr lang="en-US" sz="1400">
                        <a:latin typeface="+mn-lt"/>
                      </a:endParaRPr>
                    </a:p>
                  </a:txBody>
                  <a:tcPr anchor="ctr"/>
                </a:tc>
                <a:tc>
                  <a:txBody>
                    <a:bodyPr/>
                    <a:lstStyle/>
                    <a:p>
                      <a:r>
                        <a:rPr lang="en-US" sz="1400"/>
                        <a:t>The training approach should be fully documented, ideally capturing prose descriptions along with code. The ML service should enable peers to easily collaborate in training, as well as share the documented training artifacts with stakeholders.</a:t>
                      </a:r>
                      <a:endParaRPr lang="en-US" sz="1400">
                        <a:latin typeface="+mn-lt"/>
                      </a:endParaRPr>
                    </a:p>
                  </a:txBody>
                  <a:tcPr anchor="ctr"/>
                </a:tc>
                <a:extLst>
                  <a:ext uri="{0D108BD9-81ED-4DB2-BD59-A6C34878D82A}">
                    <a16:rowId xmlns:a16="http://schemas.microsoft.com/office/drawing/2014/main" val="2316208820"/>
                  </a:ext>
                </a:extLst>
              </a:tr>
              <a:tr h="608880">
                <a:tc>
                  <a:txBody>
                    <a:bodyPr/>
                    <a:lstStyle/>
                    <a:p>
                      <a:r>
                        <a:rPr lang="en-US" sz="1400"/>
                        <a:t>Graphical Tools</a:t>
                      </a:r>
                      <a:endParaRPr lang="en-US" sz="1400">
                        <a:latin typeface="+mn-lt"/>
                      </a:endParaRPr>
                    </a:p>
                  </a:txBody>
                  <a:tcPr anchor="ctr"/>
                </a:tc>
                <a:tc>
                  <a:txBody>
                    <a:bodyPr/>
                    <a:lstStyle/>
                    <a:p>
                      <a:r>
                        <a:rPr lang="en-US" sz="1400"/>
                        <a:t>In addition to programmatic APIs, graphical tools should be available to author the training process as a graph—to help business analysts visualize the flow and to improve analyst’s productivity.</a:t>
                      </a:r>
                      <a:endParaRPr lang="en-US" sz="1400">
                        <a:latin typeface="+mn-lt"/>
                      </a:endParaRPr>
                    </a:p>
                  </a:txBody>
                  <a:tcPr anchor="ctr"/>
                </a:tc>
                <a:extLst>
                  <a:ext uri="{0D108BD9-81ED-4DB2-BD59-A6C34878D82A}">
                    <a16:rowId xmlns:a16="http://schemas.microsoft.com/office/drawing/2014/main" val="289331940"/>
                  </a:ext>
                </a:extLst>
              </a:tr>
              <a:tr h="859595">
                <a:tc>
                  <a:txBody>
                    <a:bodyPr/>
                    <a:lstStyle/>
                    <a:p>
                      <a:r>
                        <a:rPr lang="en-US" sz="1400"/>
                        <a:t>Support for Deep Learning</a:t>
                      </a:r>
                      <a:endParaRPr lang="en-US" sz="14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Deep Learning Frameworks—and GPU clusters to run them—are becoming popular. The ML service should support popular Deep Learning framework such as </a:t>
                      </a:r>
                      <a:r>
                        <a:rPr lang="en-US" sz="1400" dirty="0">
                          <a:hlinkClick r:id="rId3"/>
                        </a:rPr>
                        <a:t>Microsoft Cognitive Toolkit (CNTK)</a:t>
                      </a:r>
                      <a:r>
                        <a:rPr lang="en-US" sz="1400" dirty="0"/>
                        <a:t>, </a:t>
                      </a:r>
                      <a:r>
                        <a:rPr lang="en-US" sz="1400" dirty="0" err="1">
                          <a:hlinkClick r:id="rId4"/>
                        </a:rPr>
                        <a:t>BigDL</a:t>
                      </a:r>
                      <a:r>
                        <a:rPr lang="en-US" sz="1400" dirty="0"/>
                        <a:t> and </a:t>
                      </a:r>
                      <a:r>
                        <a:rPr lang="en-US" sz="1400" dirty="0">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41191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2CD02A-271C-4233-BB69-5B002A24901D}"/>
              </a:ext>
            </a:extLst>
          </p:cNvPr>
          <p:cNvSpPr>
            <a:spLocks noGrp="1"/>
          </p:cNvSpPr>
          <p:nvPr>
            <p:ph type="title"/>
          </p:nvPr>
        </p:nvSpPr>
        <p:spPr>
          <a:xfrm>
            <a:off x="427980" y="0"/>
            <a:ext cx="11336039" cy="637953"/>
          </a:xfrm>
        </p:spPr>
        <p:txBody>
          <a:bodyPr/>
          <a:lstStyle/>
          <a:p>
            <a:r>
              <a:rPr lang="en-US" dirty="0"/>
              <a:t>ML Options on Azure</a:t>
            </a:r>
          </a:p>
        </p:txBody>
      </p:sp>
      <p:sp>
        <p:nvSpPr>
          <p:cNvPr id="5" name="TextBox 4">
            <a:extLst>
              <a:ext uri="{FF2B5EF4-FFF2-40B4-BE49-F238E27FC236}">
                <a16:creationId xmlns:a16="http://schemas.microsoft.com/office/drawing/2014/main" id="{E24431A3-EC27-4907-9BDF-7DAC84B8FD4B}"/>
              </a:ext>
            </a:extLst>
          </p:cNvPr>
          <p:cNvSpPr txBox="1"/>
          <p:nvPr/>
        </p:nvSpPr>
        <p:spPr>
          <a:xfrm>
            <a:off x="0" y="697483"/>
            <a:ext cx="12110484" cy="615860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Service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Python SDK, CLI, Portal UI; </a:t>
            </a:r>
            <a:r>
              <a:rPr lang="en-US" sz="2000" dirty="0" err="1">
                <a:gradFill>
                  <a:gsLst>
                    <a:gs pos="2917">
                      <a:schemeClr val="tx1"/>
                    </a:gs>
                    <a:gs pos="30000">
                      <a:schemeClr val="tx1"/>
                    </a:gs>
                  </a:gsLst>
                  <a:lin ang="5400000" scaled="0"/>
                </a:gradFill>
              </a:rPr>
              <a:t>Jupyter</a:t>
            </a:r>
            <a:r>
              <a:rPr lang="en-US" sz="2000" dirty="0">
                <a:gradFill>
                  <a:gsLst>
                    <a:gs pos="2917">
                      <a:schemeClr val="tx1"/>
                    </a:gs>
                    <a:gs pos="30000">
                      <a:schemeClr val="tx1"/>
                    </a:gs>
                  </a:gsLst>
                  <a:lin ang="5400000" scaled="0"/>
                </a:gradFill>
              </a:rPr>
              <a:t> notebooks, Visual Studio Code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Compute environments include containers, Kubernetes, IoT Edge devices, Azure Databricks, batch VMs, etc.</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Scikit</a:t>
            </a:r>
            <a:r>
              <a:rPr lang="en-US" sz="2000" dirty="0">
                <a:gradFill>
                  <a:gsLst>
                    <a:gs pos="2917">
                      <a:schemeClr val="tx1"/>
                    </a:gs>
                    <a:gs pos="30000">
                      <a:schemeClr val="tx1"/>
                    </a:gs>
                  </a:gsLst>
                  <a:lin ang="5400000" scaled="0"/>
                </a:gradFill>
              </a:rPr>
              <a:t>-learn,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a:t>
            </a:r>
            <a:r>
              <a:rPr lang="en-US" sz="2000" dirty="0" err="1">
                <a:gradFill>
                  <a:gsLst>
                    <a:gs pos="2917">
                      <a:schemeClr val="tx1"/>
                    </a:gs>
                    <a:gs pos="30000">
                      <a:schemeClr val="tx1"/>
                    </a:gs>
                  </a:gsLst>
                  <a:lin ang="5400000" scaled="0"/>
                </a:gradFill>
              </a:rPr>
              <a:t>Pytorch</a:t>
            </a:r>
            <a:r>
              <a:rPr lang="en-US" sz="2000" dirty="0">
                <a:gradFill>
                  <a:gsLst>
                    <a:gs pos="2917">
                      <a:schemeClr val="tx1"/>
                    </a:gs>
                    <a:gs pos="30000">
                      <a:schemeClr val="tx1"/>
                    </a:gs>
                  </a:gsLst>
                  <a:lin ang="5400000" scaled="0"/>
                </a:gradFill>
              </a:rPr>
              <a:t>, CNTK, more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Automated ML: evaluate many models and settings to find the best model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Databricks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Spark and notebooks experience; single engine for all processing</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CNTK, </a:t>
            </a:r>
            <a:r>
              <a:rPr lang="en-US" sz="2000" dirty="0" err="1">
                <a:gradFill>
                  <a:gsLst>
                    <a:gs pos="2917">
                      <a:schemeClr val="tx1"/>
                    </a:gs>
                    <a:gs pos="30000">
                      <a:schemeClr val="tx1"/>
                    </a:gs>
                  </a:gsLst>
                  <a:lin ang="5400000" scaled="0"/>
                </a:gradFill>
              </a:rPr>
              <a:t>BigDL</a:t>
            </a:r>
            <a:r>
              <a:rPr lang="en-US" sz="2000" dirty="0">
                <a:gradFill>
                  <a:gsLst>
                    <a:gs pos="2917">
                      <a:schemeClr val="tx1"/>
                    </a:gs>
                    <a:gs pos="30000">
                      <a:schemeClr val="tx1"/>
                    </a:gs>
                  </a:gsLst>
                  <a:lin ang="5400000" scaled="0"/>
                </a:gradFill>
              </a:rPr>
              <a:t>, more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Studio</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Graphical, browser-based tool; excellent for non-professional data scientists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Very easy training, evaluation, operationalization to REST API web service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ML Server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On SQL Server, on premise, in cloud on HDInsight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Data Science Virtual Machine (DSVM)</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Pre-configured VMs (Linux and Windows) with major tools installed</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GPU configurations available</a:t>
            </a:r>
          </a:p>
        </p:txBody>
      </p:sp>
    </p:spTree>
    <p:extLst>
      <p:ext uri="{BB962C8B-B14F-4D97-AF65-F5344CB8AC3E}">
        <p14:creationId xmlns:p14="http://schemas.microsoft.com/office/powerpoint/2010/main" val="414601484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0" y="1920240"/>
            <a:ext cx="12191377" cy="4936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563134" y="311863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563134" y="356184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563134" y="400683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563134" y="445182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563134" y="267364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563134" y="4896818"/>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Vision</a:t>
            </a:r>
          </a:p>
        </p:txBody>
      </p:sp>
      <p:sp>
        <p:nvSpPr>
          <p:cNvPr id="88" name="Rectangle 87">
            <a:extLst>
              <a:ext uri="{FF2B5EF4-FFF2-40B4-BE49-F238E27FC236}">
                <a16:creationId xmlns:a16="http://schemas.microsoft.com/office/drawing/2014/main" id="{030A192B-2EA7-4213-BCEF-9F2779F2A38E}"/>
              </a:ext>
            </a:extLst>
          </p:cNvPr>
          <p:cNvSpPr/>
          <p:nvPr/>
        </p:nvSpPr>
        <p:spPr bwMode="auto">
          <a:xfrm>
            <a:off x="7580593" y="311863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Decision</a:t>
            </a:r>
          </a:p>
        </p:txBody>
      </p:sp>
      <p:sp>
        <p:nvSpPr>
          <p:cNvPr id="89" name="Rectangle 88">
            <a:extLst>
              <a:ext uri="{FF2B5EF4-FFF2-40B4-BE49-F238E27FC236}">
                <a16:creationId xmlns:a16="http://schemas.microsoft.com/office/drawing/2014/main" id="{AA84CB85-CA98-44E1-9FE6-577CF5A07430}"/>
              </a:ext>
            </a:extLst>
          </p:cNvPr>
          <p:cNvSpPr/>
          <p:nvPr/>
        </p:nvSpPr>
        <p:spPr bwMode="auto">
          <a:xfrm>
            <a:off x="7580593" y="267364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1250">
                      <a:srgbClr val="1A1A1A"/>
                    </a:gs>
                    <a:gs pos="100000">
                      <a:srgbClr val="1A1A1A"/>
                    </a:gs>
                  </a:gsLst>
                  <a:lin ang="0" scaled="0"/>
                </a:gradFill>
                <a:effectLst/>
                <a:uLnTx/>
                <a:uFillTx/>
                <a:latin typeface="Segoe UI"/>
                <a:ea typeface="+mn-ea"/>
                <a:cs typeface="+mn-cs"/>
              </a:rPr>
              <a:t>QnA</a:t>
            </a: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 Maker</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5163673"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5163673"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5163673"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5163673" y="356184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Text </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802123" y="268380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802123" y="311863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Speech</a:t>
            </a:r>
          </a:p>
        </p:txBody>
      </p:sp>
      <p:sp>
        <p:nvSpPr>
          <p:cNvPr id="83" name="Rectangle 82">
            <a:extLst>
              <a:ext uri="{FF2B5EF4-FFF2-40B4-BE49-F238E27FC236}">
                <a16:creationId xmlns:a16="http://schemas.microsoft.com/office/drawing/2014/main" id="{A30EB0D3-D968-43BF-9FD3-3B531C137A9D}"/>
              </a:ext>
            </a:extLst>
          </p:cNvPr>
          <p:cNvSpPr/>
          <p:nvPr/>
        </p:nvSpPr>
        <p:spPr bwMode="auto">
          <a:xfrm>
            <a:off x="2802123" y="356184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103" name="Rectangle 102">
            <a:extLst>
              <a:ext uri="{FF2B5EF4-FFF2-40B4-BE49-F238E27FC236}">
                <a16:creationId xmlns:a16="http://schemas.microsoft.com/office/drawing/2014/main" id="{29D58108-29A7-4CD5-A124-1E409540520D}"/>
              </a:ext>
            </a:extLst>
          </p:cNvPr>
          <p:cNvSpPr/>
          <p:nvPr/>
        </p:nvSpPr>
        <p:spPr bwMode="auto">
          <a:xfrm>
            <a:off x="2802123" y="400683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802123" y="445182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Unified Speech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9860004"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9860004" y="3563621"/>
            <a:ext cx="1919696"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9860004"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9860004"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Statistics add-in</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9860004" y="445182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9860004" y="4896818"/>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Custom Search</a:t>
            </a:r>
          </a:p>
        </p:txBody>
      </p:sp>
      <p:sp>
        <p:nvSpPr>
          <p:cNvPr id="2" name="Title 1">
            <a:extLst>
              <a:ext uri="{FF2B5EF4-FFF2-40B4-BE49-F238E27FC236}">
                <a16:creationId xmlns:a16="http://schemas.microsoft.com/office/drawing/2014/main" id="{4674F396-0182-4D81-908B-FE75E82606DE}"/>
              </a:ext>
            </a:extLst>
          </p:cNvPr>
          <p:cNvSpPr>
            <a:spLocks noGrp="1"/>
          </p:cNvSpPr>
          <p:nvPr>
            <p:ph type="title"/>
          </p:nvPr>
        </p:nvSpPr>
        <p:spPr>
          <a:xfrm>
            <a:off x="470286" y="183958"/>
            <a:ext cx="11306469" cy="813819"/>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39" name="Rectangle 38">
            <a:extLst>
              <a:ext uri="{FF2B5EF4-FFF2-40B4-BE49-F238E27FC236}">
                <a16:creationId xmlns:a16="http://schemas.microsoft.com/office/drawing/2014/main" id="{6A9931DF-4533-41B4-95F9-79D4E697B712}"/>
              </a:ext>
            </a:extLst>
          </p:cNvPr>
          <p:cNvSpPr/>
          <p:nvPr/>
        </p:nvSpPr>
        <p:spPr bwMode="auto">
          <a:xfrm>
            <a:off x="5134943" y="447445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Content Moderator</a:t>
            </a:r>
          </a:p>
        </p:txBody>
      </p:sp>
      <p:pic>
        <p:nvPicPr>
          <p:cNvPr id="40" name="Picture 39">
            <a:extLst>
              <a:ext uri="{FF2B5EF4-FFF2-40B4-BE49-F238E27FC236}">
                <a16:creationId xmlns:a16="http://schemas.microsoft.com/office/drawing/2014/main" id="{6F34CF82-81E1-4873-83F3-9E68A97F99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951" y="1097858"/>
            <a:ext cx="1138482" cy="1142676"/>
          </a:xfrm>
          <a:prstGeom prst="ellipse">
            <a:avLst/>
          </a:prstGeom>
        </p:spPr>
      </p:pic>
      <p:pic>
        <p:nvPicPr>
          <p:cNvPr id="41" name="Picture 40">
            <a:extLst>
              <a:ext uri="{FF2B5EF4-FFF2-40B4-BE49-F238E27FC236}">
                <a16:creationId xmlns:a16="http://schemas.microsoft.com/office/drawing/2014/main" id="{BA38D3BD-91BF-4346-B6E2-EA5341863B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280" y="1097857"/>
            <a:ext cx="1138482" cy="1142676"/>
          </a:xfrm>
          <a:prstGeom prst="ellipse">
            <a:avLst/>
          </a:prstGeom>
        </p:spPr>
      </p:pic>
      <p:pic>
        <p:nvPicPr>
          <p:cNvPr id="42" name="Picture 41">
            <a:extLst>
              <a:ext uri="{FF2B5EF4-FFF2-40B4-BE49-F238E27FC236}">
                <a16:creationId xmlns:a16="http://schemas.microsoft.com/office/drawing/2014/main" id="{3E45200E-78F5-47F6-9D31-0176A6D5C6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0611" y="1097859"/>
            <a:ext cx="1138482" cy="1142676"/>
          </a:xfrm>
          <a:prstGeom prst="ellipse">
            <a:avLst/>
          </a:prstGeom>
        </p:spPr>
      </p:pic>
      <p:pic>
        <p:nvPicPr>
          <p:cNvPr id="43" name="Picture 42">
            <a:extLst>
              <a:ext uri="{FF2B5EF4-FFF2-40B4-BE49-F238E27FC236}">
                <a16:creationId xmlns:a16="http://schemas.microsoft.com/office/drawing/2014/main" id="{CAF29209-0409-4D1A-BE01-AA66D796DD5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02128" y="1097858"/>
            <a:ext cx="1138299" cy="1142676"/>
          </a:xfrm>
          <a:prstGeom prst="ellipse">
            <a:avLst/>
          </a:prstGeom>
        </p:spPr>
      </p:pic>
      <p:pic>
        <p:nvPicPr>
          <p:cNvPr id="44" name="Picture 43">
            <a:extLst>
              <a:ext uri="{FF2B5EF4-FFF2-40B4-BE49-F238E27FC236}">
                <a16:creationId xmlns:a16="http://schemas.microsoft.com/office/drawing/2014/main" id="{72F3E53C-1446-4C70-9359-49AD4795A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2446" y="1097860"/>
            <a:ext cx="1138482" cy="1142677"/>
          </a:xfrm>
          <a:prstGeom prst="ellipse">
            <a:avLst/>
          </a:prstGeom>
        </p:spPr>
      </p:pic>
      <p:sp>
        <p:nvSpPr>
          <p:cNvPr id="45" name="TextBox 44">
            <a:extLst>
              <a:ext uri="{FF2B5EF4-FFF2-40B4-BE49-F238E27FC236}">
                <a16:creationId xmlns:a16="http://schemas.microsoft.com/office/drawing/2014/main" id="{0296F129-0D3D-447E-A76A-30F781E91CE6}"/>
              </a:ext>
            </a:extLst>
          </p:cNvPr>
          <p:cNvSpPr txBox="1"/>
          <p:nvPr/>
        </p:nvSpPr>
        <p:spPr>
          <a:xfrm>
            <a:off x="27094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a:ext uri="{FF2B5EF4-FFF2-40B4-BE49-F238E27FC236}">
                <a16:creationId xmlns:a16="http://schemas.microsoft.com/office/drawing/2014/main" id="{6FDF21E1-3C2C-4AA6-8673-9FF108282034}"/>
              </a:ext>
            </a:extLst>
          </p:cNvPr>
          <p:cNvSpPr txBox="1"/>
          <p:nvPr/>
        </p:nvSpPr>
        <p:spPr>
          <a:xfrm>
            <a:off x="4967273" y="2001969"/>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47" name="TextBox 46">
            <a:extLst>
              <a:ext uri="{FF2B5EF4-FFF2-40B4-BE49-F238E27FC236}">
                <a16:creationId xmlns:a16="http://schemas.microsoft.com/office/drawing/2014/main" id="{3AC1D1C6-081D-481A-8532-1EE729C82B06}"/>
              </a:ext>
            </a:extLst>
          </p:cNvPr>
          <p:cNvSpPr txBox="1"/>
          <p:nvPr/>
        </p:nvSpPr>
        <p:spPr>
          <a:xfrm>
            <a:off x="966360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48" name="TextBox 47">
            <a:extLst>
              <a:ext uri="{FF2B5EF4-FFF2-40B4-BE49-F238E27FC236}">
                <a16:creationId xmlns:a16="http://schemas.microsoft.com/office/drawing/2014/main" id="{D9C9188B-6C72-4274-8903-B1F6054380F9}"/>
              </a:ext>
            </a:extLst>
          </p:cNvPr>
          <p:cNvSpPr txBox="1"/>
          <p:nvPr/>
        </p:nvSpPr>
        <p:spPr>
          <a:xfrm>
            <a:off x="2615029" y="2001970"/>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9" name="TextBox 48">
            <a:extLst>
              <a:ext uri="{FF2B5EF4-FFF2-40B4-BE49-F238E27FC236}">
                <a16:creationId xmlns:a16="http://schemas.microsoft.com/office/drawing/2014/main" id="{2EFADBAE-798E-4709-AD70-B9CAC2AF6462}"/>
              </a:ext>
            </a:extLst>
          </p:cNvPr>
          <p:cNvSpPr txBox="1"/>
          <p:nvPr/>
        </p:nvSpPr>
        <p:spPr>
          <a:xfrm>
            <a:off x="7315439" y="2001969"/>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Tree>
    <p:extLst>
      <p:ext uri="{BB962C8B-B14F-4D97-AF65-F5344CB8AC3E}">
        <p14:creationId xmlns:p14="http://schemas.microsoft.com/office/powerpoint/2010/main" val="368590518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866" y="0"/>
            <a:ext cx="12190271" cy="3353212"/>
          </a:xfrm>
          <a:prstGeom prst="rect">
            <a:avLst/>
          </a:prstGeom>
        </p:spPr>
      </p:pic>
      <p:sp>
        <p:nvSpPr>
          <p:cNvPr id="39" name="Rectangle 38"/>
          <p:cNvSpPr/>
          <p:nvPr/>
        </p:nvSpPr>
        <p:spPr bwMode="auto">
          <a:xfrm>
            <a:off x="866" y="0"/>
            <a:ext cx="8190613"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rgbClr val="0070C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tx2">
              <a:lumMod val="75000"/>
            </a:schemeClr>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rgbClr val="00206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find the right service for your need</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Serving 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439100"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SQL Data Warehouse</a:t>
            </a:r>
          </a:p>
          <a:p>
            <a:pPr marL="342900" indent="-342900">
              <a:lnSpc>
                <a:spcPct val="90000"/>
              </a:lnSpc>
              <a:spcAft>
                <a:spcPts val="600"/>
              </a:spcAft>
              <a:buFont typeface="Arial" panose="020B0604020202020204" pitchFamily="34" charset="0"/>
              <a:buChar char="•"/>
            </a:pPr>
            <a:r>
              <a:rPr lang="en-US" sz="2400" dirty="0">
                <a:solidFill>
                  <a:srgbClr val="0070C0"/>
                </a:solidFill>
              </a:rPr>
              <a:t>Azure Analysis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p:txBody>
      </p:sp>
      <p:sp>
        <p:nvSpPr>
          <p:cNvPr id="26" name="Rectangle: Rounded Corners 514">
            <a:extLst>
              <a:ext uri="{FF2B5EF4-FFF2-40B4-BE49-F238E27FC236}">
                <a16:creationId xmlns:a16="http://schemas.microsoft.com/office/drawing/2014/main" id="{AE0420ED-DA87-43E2-A163-5FDBC5F1BDEE}"/>
              </a:ext>
            </a:extLst>
          </p:cNvPr>
          <p:cNvSpPr/>
          <p:nvPr/>
        </p:nvSpPr>
        <p:spPr bwMode="auto">
          <a:xfrm>
            <a:off x="4487185" y="526837"/>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7" name="Picture 26">
            <a:extLst>
              <a:ext uri="{FF2B5EF4-FFF2-40B4-BE49-F238E27FC236}">
                <a16:creationId xmlns:a16="http://schemas.microsoft.com/office/drawing/2014/main" id="{47413084-1CD2-44B2-BF69-738953558D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5141" y="575637"/>
            <a:ext cx="548415" cy="548415"/>
          </a:xfrm>
          <a:prstGeom prst="rect">
            <a:avLst/>
          </a:prstGeom>
        </p:spPr>
      </p:pic>
      <p:pic>
        <p:nvPicPr>
          <p:cNvPr id="28" name="Picture 56">
            <a:extLst>
              <a:ext uri="{FF2B5EF4-FFF2-40B4-BE49-F238E27FC236}">
                <a16:creationId xmlns:a16="http://schemas.microsoft.com/office/drawing/2014/main" id="{76E34811-1F7D-4B5C-B3FB-78334496E9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3005" y="1600488"/>
            <a:ext cx="551140" cy="426125"/>
          </a:xfrm>
          <a:prstGeom prst="rect">
            <a:avLst/>
          </a:prstGeom>
        </p:spPr>
      </p:pic>
      <p:pic>
        <p:nvPicPr>
          <p:cNvPr id="29" name="Picture 28">
            <a:extLst>
              <a:ext uri="{FF2B5EF4-FFF2-40B4-BE49-F238E27FC236}">
                <a16:creationId xmlns:a16="http://schemas.microsoft.com/office/drawing/2014/main" id="{FB14B268-D0A9-4933-95EA-D7E8DF7DE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263" y="3319664"/>
            <a:ext cx="475293" cy="426125"/>
          </a:xfrm>
          <a:prstGeom prst="rect">
            <a:avLst/>
          </a:prstGeom>
        </p:spPr>
      </p:pic>
      <p:sp>
        <p:nvSpPr>
          <p:cNvPr id="30" name="TextBox 29">
            <a:extLst>
              <a:ext uri="{FF2B5EF4-FFF2-40B4-BE49-F238E27FC236}">
                <a16:creationId xmlns:a16="http://schemas.microsoft.com/office/drawing/2014/main" id="{94627C83-6513-4A90-B194-7E5522AE6F57}"/>
              </a:ext>
            </a:extLst>
          </p:cNvPr>
          <p:cNvSpPr txBox="1"/>
          <p:nvPr/>
        </p:nvSpPr>
        <p:spPr>
          <a:xfrm>
            <a:off x="4317820" y="188843"/>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1" name="Picture 30" descr="Image result for Azure SQL DB icon">
            <a:extLst>
              <a:ext uri="{FF2B5EF4-FFF2-40B4-BE49-F238E27FC236}">
                <a16:creationId xmlns:a16="http://schemas.microsoft.com/office/drawing/2014/main" id="{7AC34F96-9CFF-4A0E-8227-09B8F428ED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0276" y="2618872"/>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7D50967-B810-418D-BFED-375575313FC3}"/>
              </a:ext>
            </a:extLst>
          </p:cNvPr>
          <p:cNvSpPr txBox="1"/>
          <p:nvPr/>
        </p:nvSpPr>
        <p:spPr>
          <a:xfrm>
            <a:off x="4638168" y="3060999"/>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40" name="TextBox 329">
            <a:extLst>
              <a:ext uri="{FF2B5EF4-FFF2-40B4-BE49-F238E27FC236}">
                <a16:creationId xmlns:a16="http://schemas.microsoft.com/office/drawing/2014/main" id="{1E662B5B-BE46-4721-9B93-B7ABCEA01CAB}"/>
              </a:ext>
            </a:extLst>
          </p:cNvPr>
          <p:cNvSpPr txBox="1"/>
          <p:nvPr/>
        </p:nvSpPr>
        <p:spPr>
          <a:xfrm>
            <a:off x="4717195" y="3694002"/>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41" name="TextBox 40">
            <a:extLst>
              <a:ext uri="{FF2B5EF4-FFF2-40B4-BE49-F238E27FC236}">
                <a16:creationId xmlns:a16="http://schemas.microsoft.com/office/drawing/2014/main" id="{2A8512F7-6086-427F-9F9F-B17216B363A8}"/>
              </a:ext>
            </a:extLst>
          </p:cNvPr>
          <p:cNvSpPr txBox="1"/>
          <p:nvPr/>
        </p:nvSpPr>
        <p:spPr>
          <a:xfrm>
            <a:off x="4435392" y="1127203"/>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42" name="TextBox 41">
            <a:extLst>
              <a:ext uri="{FF2B5EF4-FFF2-40B4-BE49-F238E27FC236}">
                <a16:creationId xmlns:a16="http://schemas.microsoft.com/office/drawing/2014/main" id="{3712832E-67C5-4F7A-9F76-73FDD55E05A2}"/>
              </a:ext>
            </a:extLst>
          </p:cNvPr>
          <p:cNvSpPr txBox="1"/>
          <p:nvPr/>
        </p:nvSpPr>
        <p:spPr>
          <a:xfrm>
            <a:off x="4569528" y="2044395"/>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spTree>
    <p:extLst>
      <p:ext uri="{BB962C8B-B14F-4D97-AF65-F5344CB8AC3E}">
        <p14:creationId xmlns:p14="http://schemas.microsoft.com/office/powerpoint/2010/main" val="28272048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CB8533B-2D28-40B0-B60E-B2A67F710DFF}"/>
              </a:ext>
            </a:extLst>
          </p:cNvPr>
          <p:cNvGraphicFramePr>
            <a:graphicFrameLocks noGrp="1"/>
          </p:cNvGraphicFramePr>
          <p:nvPr>
            <p:extLst>
              <p:ext uri="{D42A27DB-BD31-4B8C-83A1-F6EECF244321}">
                <p14:modId xmlns:p14="http://schemas.microsoft.com/office/powerpoint/2010/main" val="3965359658"/>
              </p:ext>
            </p:extLst>
          </p:nvPr>
        </p:nvGraphicFramePr>
        <p:xfrm>
          <a:off x="465138" y="1773973"/>
          <a:ext cx="11336400" cy="4204668"/>
        </p:xfrm>
        <a:graphic>
          <a:graphicData uri="http://schemas.openxmlformats.org/drawingml/2006/table">
            <a:tbl>
              <a:tblPr firstRow="1" bandRow="1">
                <a:tableStyleId>{5C22544A-7EE6-4342-B048-85BDC9FD1C3A}</a:tableStyleId>
              </a:tblPr>
              <a:tblGrid>
                <a:gridCol w="3236400">
                  <a:extLst>
                    <a:ext uri="{9D8B030D-6E8A-4147-A177-3AD203B41FA5}">
                      <a16:colId xmlns:a16="http://schemas.microsoft.com/office/drawing/2014/main" val="4250303476"/>
                    </a:ext>
                  </a:extLst>
                </a:gridCol>
                <a:gridCol w="2700000">
                  <a:extLst>
                    <a:ext uri="{9D8B030D-6E8A-4147-A177-3AD203B41FA5}">
                      <a16:colId xmlns:a16="http://schemas.microsoft.com/office/drawing/2014/main" val="862797220"/>
                    </a:ext>
                  </a:extLst>
                </a:gridCol>
                <a:gridCol w="2700000">
                  <a:extLst>
                    <a:ext uri="{9D8B030D-6E8A-4147-A177-3AD203B41FA5}">
                      <a16:colId xmlns:a16="http://schemas.microsoft.com/office/drawing/2014/main" val="188496586"/>
                    </a:ext>
                  </a:extLst>
                </a:gridCol>
                <a:gridCol w="2700000">
                  <a:extLst>
                    <a:ext uri="{9D8B030D-6E8A-4147-A177-3AD203B41FA5}">
                      <a16:colId xmlns:a16="http://schemas.microsoft.com/office/drawing/2014/main" val="1249936470"/>
                    </a:ext>
                  </a:extLst>
                </a:gridCol>
              </a:tblGrid>
              <a:tr h="518400">
                <a:tc>
                  <a:txBody>
                    <a:bodyPr/>
                    <a:lstStyle/>
                    <a:p>
                      <a:pPr algn="ctr"/>
                      <a:endParaRPr lang="en-US" sz="18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2622089051"/>
                  </a:ext>
                </a:extLst>
              </a:tr>
              <a:tr h="921567">
                <a:tc>
                  <a:txBody>
                    <a:bodyPr/>
                    <a:lstStyle/>
                    <a:p>
                      <a:pPr>
                        <a:lnSpc>
                          <a:spcPct val="90000"/>
                        </a:lnSpc>
                      </a:pPr>
                      <a:r>
                        <a:rPr lang="en-US" sz="20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00973656"/>
                  </a:ext>
                </a:extLst>
              </a:tr>
              <a:tr h="921567">
                <a:tc>
                  <a:txBody>
                    <a:bodyPr/>
                    <a:lstStyle/>
                    <a:p>
                      <a:pPr>
                        <a:lnSpc>
                          <a:spcPct val="90000"/>
                        </a:lnSpc>
                      </a:pPr>
                      <a:r>
                        <a:rPr lang="en-US" sz="2000" dirty="0">
                          <a:solidFill>
                            <a:schemeClr val="bg1"/>
                          </a:solidFill>
                          <a:effectLst/>
                          <a:latin typeface="+mj-lt"/>
                        </a:rPr>
                        <a:t>Primary database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Relational (columnar format when using columnstore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Relational tables with columnar storage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Tabular semantic models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0472200"/>
                  </a:ext>
                </a:extLst>
              </a:tr>
              <a:tr h="921567">
                <a:tc>
                  <a:txBody>
                    <a:bodyPr/>
                    <a:lstStyle/>
                    <a:p>
                      <a:pPr>
                        <a:lnSpc>
                          <a:spcPct val="90000"/>
                        </a:lnSpc>
                      </a:pPr>
                      <a:r>
                        <a:rPr lang="en-US" sz="2000" dirty="0">
                          <a:solidFill>
                            <a:schemeClr val="bg1"/>
                          </a:solidFill>
                          <a:effectLst/>
                          <a:latin typeface="+mj-lt"/>
                        </a:rPr>
                        <a:t>SQL language support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25764951"/>
                  </a:ext>
                </a:extLst>
              </a:tr>
              <a:tr h="921567">
                <a:tc>
                  <a:txBody>
                    <a:bodyPr/>
                    <a:lstStyle/>
                    <a:p>
                      <a:pPr>
                        <a:lnSpc>
                          <a:spcPct val="90000"/>
                        </a:lnSpc>
                      </a:pPr>
                      <a:r>
                        <a:rPr lang="en-US" sz="2000" dirty="0">
                          <a:solidFill>
                            <a:schemeClr val="bg1"/>
                          </a:solidFill>
                          <a:effectLst/>
                          <a:latin typeface="+mj-lt"/>
                        </a:rPr>
                        <a:t>Optimized for speed </a:t>
                      </a:r>
                      <a:br>
                        <a:rPr lang="en-US" sz="2000" dirty="0">
                          <a:solidFill>
                            <a:schemeClr val="bg1"/>
                          </a:solidFill>
                          <a:effectLst/>
                          <a:latin typeface="+mj-lt"/>
                        </a:rPr>
                      </a:br>
                      <a:r>
                        <a:rPr lang="en-US" sz="2000" dirty="0">
                          <a:solidFill>
                            <a:schemeClr val="bg1"/>
                          </a:solidFill>
                          <a:effectLst/>
                          <a:latin typeface="+mj-lt"/>
                        </a:rPr>
                        <a:t>serving layer</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 using memory-optimized tables and hash or nonclustered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190385041"/>
                  </a:ext>
                </a:extLst>
              </a:tr>
            </a:tbl>
          </a:graphicData>
        </a:graphic>
      </p:graphicFrame>
      <p:sp>
        <p:nvSpPr>
          <p:cNvPr id="6" name="Text Placeholder 5">
            <a:extLst>
              <a:ext uri="{FF2B5EF4-FFF2-40B4-BE49-F238E27FC236}">
                <a16:creationId xmlns:a16="http://schemas.microsoft.com/office/drawing/2014/main" id="{0829AA33-4E65-44EA-9AA4-06FCE4A5D3DD}"/>
              </a:ext>
            </a:extLst>
          </p:cNvPr>
          <p:cNvSpPr>
            <a:spLocks noGrp="1"/>
          </p:cNvSpPr>
          <p:nvPr>
            <p:ph type="body" sz="quarter" idx="10"/>
          </p:nvPr>
        </p:nvSpPr>
        <p:spPr/>
        <p:txBody>
          <a:bodyPr/>
          <a:lstStyle/>
          <a:p>
            <a:r>
              <a:rPr lang="en-US" dirty="0"/>
              <a:t>A side-by-side comparison of general capabilities and features</a:t>
            </a:r>
          </a:p>
        </p:txBody>
      </p:sp>
      <p:sp>
        <p:nvSpPr>
          <p:cNvPr id="3" name="Title 2">
            <a:extLst>
              <a:ext uri="{FF2B5EF4-FFF2-40B4-BE49-F238E27FC236}">
                <a16:creationId xmlns:a16="http://schemas.microsoft.com/office/drawing/2014/main" id="{DB5DE2ED-CF0D-47D3-A434-1D16269BB1D6}"/>
              </a:ext>
            </a:extLst>
          </p:cNvPr>
          <p:cNvSpPr>
            <a:spLocks noGrp="1"/>
          </p:cNvSpPr>
          <p:nvPr>
            <p:ph type="title"/>
          </p:nvPr>
        </p:nvSpPr>
        <p:spPr>
          <a:xfrm>
            <a:off x="426424" y="222584"/>
            <a:ext cx="11336039" cy="739343"/>
          </a:xfrm>
        </p:spPr>
        <p:txBody>
          <a:bodyPr/>
          <a:lstStyle/>
          <a:p>
            <a:r>
              <a:rPr lang="en-US" dirty="0"/>
              <a:t>Data serving</a:t>
            </a:r>
          </a:p>
        </p:txBody>
      </p:sp>
    </p:spTree>
    <p:custDataLst>
      <p:tags r:id="rId1"/>
    </p:custDataLst>
    <p:extLst>
      <p:ext uri="{BB962C8B-B14F-4D97-AF65-F5344CB8AC3E}">
        <p14:creationId xmlns:p14="http://schemas.microsoft.com/office/powerpoint/2010/main" val="26966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CB5DBEF-2E0C-47D8-8055-AC219FA85EF3}"/>
              </a:ext>
            </a:extLst>
          </p:cNvPr>
          <p:cNvGraphicFramePr>
            <a:graphicFrameLocks noGrp="1"/>
          </p:cNvGraphicFramePr>
          <p:nvPr>
            <p:extLst>
              <p:ext uri="{D42A27DB-BD31-4B8C-83A1-F6EECF244321}">
                <p14:modId xmlns:p14="http://schemas.microsoft.com/office/powerpoint/2010/main" val="2215002900"/>
              </p:ext>
            </p:extLst>
          </p:nvPr>
        </p:nvGraphicFramePr>
        <p:xfrm>
          <a:off x="457200" y="1773973"/>
          <a:ext cx="11335818" cy="4204800"/>
        </p:xfrm>
        <a:graphic>
          <a:graphicData uri="http://schemas.openxmlformats.org/drawingml/2006/table">
            <a:tbl>
              <a:tblPr firstRow="1" bandRow="1">
                <a:tableStyleId>{5C22544A-7EE6-4342-B048-85BDC9FD1C3A}</a:tableStyleId>
              </a:tblPr>
              <a:tblGrid>
                <a:gridCol w="3235818">
                  <a:extLst>
                    <a:ext uri="{9D8B030D-6E8A-4147-A177-3AD203B41FA5}">
                      <a16:colId xmlns:a16="http://schemas.microsoft.com/office/drawing/2014/main" val="1129310007"/>
                    </a:ext>
                  </a:extLst>
                </a:gridCol>
                <a:gridCol w="2700000">
                  <a:extLst>
                    <a:ext uri="{9D8B030D-6E8A-4147-A177-3AD203B41FA5}">
                      <a16:colId xmlns:a16="http://schemas.microsoft.com/office/drawing/2014/main" val="2504739153"/>
                    </a:ext>
                  </a:extLst>
                </a:gridCol>
                <a:gridCol w="2700000">
                  <a:extLst>
                    <a:ext uri="{9D8B030D-6E8A-4147-A177-3AD203B41FA5}">
                      <a16:colId xmlns:a16="http://schemas.microsoft.com/office/drawing/2014/main" val="3199686301"/>
                    </a:ext>
                  </a:extLst>
                </a:gridCol>
                <a:gridCol w="2700000">
                  <a:extLst>
                    <a:ext uri="{9D8B030D-6E8A-4147-A177-3AD203B41FA5}">
                      <a16:colId xmlns:a16="http://schemas.microsoft.com/office/drawing/2014/main" val="1758108609"/>
                    </a:ext>
                  </a:extLst>
                </a:gridCol>
              </a:tblGrid>
              <a:tr h="518400">
                <a:tc>
                  <a:txBody>
                    <a:bodyPr/>
                    <a:lstStyle/>
                    <a:p>
                      <a:pPr algn="ctr"/>
                      <a:endParaRPr lang="en-US" sz="16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756920009"/>
                  </a:ext>
                </a:extLst>
              </a:tr>
              <a:tr h="921600">
                <a:tc>
                  <a:txBody>
                    <a:bodyPr/>
                    <a:lstStyle/>
                    <a:p>
                      <a:pPr>
                        <a:lnSpc>
                          <a:spcPct val="90000"/>
                        </a:lnSpc>
                      </a:pPr>
                      <a:r>
                        <a:rPr lang="en-US" sz="2000" dirty="0">
                          <a:solidFill>
                            <a:schemeClr val="bg1"/>
                          </a:solidFill>
                          <a:effectLst/>
                          <a:latin typeface="+mj-lt"/>
                        </a:rPr>
                        <a:t>Redundant regional servers for high availability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8218511"/>
                  </a:ext>
                </a:extLst>
              </a:tr>
              <a:tr h="921600">
                <a:tc>
                  <a:txBody>
                    <a:bodyPr/>
                    <a:lstStyle/>
                    <a:p>
                      <a:pPr>
                        <a:lnSpc>
                          <a:spcPct val="90000"/>
                        </a:lnSpc>
                      </a:pPr>
                      <a:r>
                        <a:rPr lang="en-US" sz="2000" dirty="0">
                          <a:solidFill>
                            <a:schemeClr val="bg1"/>
                          </a:solidFill>
                          <a:effectLst/>
                          <a:latin typeface="+mj-lt"/>
                        </a:rPr>
                        <a:t>Supports query scale out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3249434"/>
                  </a:ext>
                </a:extLst>
              </a:tr>
              <a:tr h="921600">
                <a:tc>
                  <a:txBody>
                    <a:bodyPr/>
                    <a:lstStyle/>
                    <a:p>
                      <a:pPr>
                        <a:lnSpc>
                          <a:spcPct val="90000"/>
                        </a:lnSpc>
                      </a:pPr>
                      <a:r>
                        <a:rPr lang="en-US" sz="2000" dirty="0">
                          <a:solidFill>
                            <a:schemeClr val="bg1"/>
                          </a:solidFill>
                          <a:effectLst/>
                          <a:latin typeface="+mj-lt"/>
                        </a:rPr>
                        <a:t>Dynamic scalability (scale up)</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01304760"/>
                  </a:ext>
                </a:extLst>
              </a:tr>
              <a:tr h="921600">
                <a:tc>
                  <a:txBody>
                    <a:bodyPr/>
                    <a:lstStyle/>
                    <a:p>
                      <a:pPr>
                        <a:lnSpc>
                          <a:spcPct val="90000"/>
                        </a:lnSpc>
                      </a:pPr>
                      <a:r>
                        <a:rPr lang="en-US" sz="2000" dirty="0">
                          <a:solidFill>
                            <a:schemeClr val="bg1"/>
                          </a:solidFill>
                          <a:effectLst/>
                          <a:latin typeface="+mj-lt"/>
                        </a:rPr>
                        <a:t>Supports in-memory caching </a:t>
                      </a:r>
                      <a:br>
                        <a:rPr lang="en-US" sz="2000" dirty="0">
                          <a:solidFill>
                            <a:schemeClr val="bg1"/>
                          </a:solidFill>
                          <a:effectLst/>
                          <a:latin typeface="+mj-lt"/>
                        </a:rPr>
                      </a:br>
                      <a:r>
                        <a:rPr lang="en-US" sz="2000" dirty="0">
                          <a:solidFill>
                            <a:schemeClr val="bg1"/>
                          </a:solidFill>
                          <a:effectLst/>
                          <a:latin typeface="+mj-lt"/>
                        </a:rPr>
                        <a:t>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06548290"/>
                  </a:ext>
                </a:extLst>
              </a:tr>
            </a:tbl>
          </a:graphicData>
        </a:graphic>
      </p:graphicFrame>
      <p:sp>
        <p:nvSpPr>
          <p:cNvPr id="6" name="Text Placeholder 5">
            <a:extLst>
              <a:ext uri="{FF2B5EF4-FFF2-40B4-BE49-F238E27FC236}">
                <a16:creationId xmlns:a16="http://schemas.microsoft.com/office/drawing/2014/main" id="{B7E579BE-6F43-42B4-B6DE-819048C7A631}"/>
              </a:ext>
            </a:extLst>
          </p:cNvPr>
          <p:cNvSpPr>
            <a:spLocks noGrp="1"/>
          </p:cNvSpPr>
          <p:nvPr>
            <p:ph type="body" sz="quarter" idx="10"/>
          </p:nvPr>
        </p:nvSpPr>
        <p:spPr/>
        <p:txBody>
          <a:bodyPr/>
          <a:lstStyle/>
          <a:p>
            <a:r>
              <a:rPr lang="en-US"/>
              <a:t>A side-by-side comparison of scalability capabilities</a:t>
            </a:r>
            <a:endParaRPr lang="en-US" dirty="0"/>
          </a:p>
        </p:txBody>
      </p:sp>
      <p:sp>
        <p:nvSpPr>
          <p:cNvPr id="3" name="Title 2">
            <a:extLst>
              <a:ext uri="{FF2B5EF4-FFF2-40B4-BE49-F238E27FC236}">
                <a16:creationId xmlns:a16="http://schemas.microsoft.com/office/drawing/2014/main" id="{DDFDA8A7-9299-4F2B-8B6B-94907AD4F281}"/>
              </a:ext>
            </a:extLst>
          </p:cNvPr>
          <p:cNvSpPr>
            <a:spLocks noGrp="1"/>
          </p:cNvSpPr>
          <p:nvPr>
            <p:ph type="title"/>
          </p:nvPr>
        </p:nvSpPr>
        <p:spPr/>
        <p:txBody>
          <a:bodyPr/>
          <a:lstStyle/>
          <a:p>
            <a:r>
              <a:rPr lang="en-US"/>
              <a:t>Data serving</a:t>
            </a:r>
            <a:endParaRPr lang="en-US" dirty="0"/>
          </a:p>
        </p:txBody>
      </p:sp>
    </p:spTree>
    <p:custDataLst>
      <p:tags r:id="rId1"/>
    </p:custDataLst>
    <p:extLst>
      <p:ext uri="{BB962C8B-B14F-4D97-AF65-F5344CB8AC3E}">
        <p14:creationId xmlns:p14="http://schemas.microsoft.com/office/powerpoint/2010/main" val="6910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C10F1129-5B38-4884-9520-3A15FD689A95}"/>
              </a:ext>
            </a:extLst>
          </p:cNvPr>
          <p:cNvSpPr/>
          <p:nvPr/>
        </p:nvSpPr>
        <p:spPr bwMode="auto">
          <a:xfrm>
            <a:off x="3570514" y="1706882"/>
            <a:ext cx="8551817" cy="40756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B2DC624-6EB2-4373-84E5-79E19F713066}"/>
              </a:ext>
            </a:extLst>
          </p:cNvPr>
          <p:cNvSpPr>
            <a:spLocks noGrp="1"/>
          </p:cNvSpPr>
          <p:nvPr>
            <p:ph type="title"/>
          </p:nvPr>
        </p:nvSpPr>
        <p:spPr>
          <a:xfrm>
            <a:off x="442765" y="177664"/>
            <a:ext cx="11306469" cy="813819"/>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Cosmos DB ROLES</a:t>
            </a:r>
          </a:p>
        </p:txBody>
      </p:sp>
      <p:sp>
        <p:nvSpPr>
          <p:cNvPr id="3" name="TextBox 2">
            <a:extLst>
              <a:ext uri="{FF2B5EF4-FFF2-40B4-BE49-F238E27FC236}">
                <a16:creationId xmlns:a16="http://schemas.microsoft.com/office/drawing/2014/main" id="{55963D09-4C4F-4BBE-969A-3D7A6D473A86}"/>
              </a:ext>
            </a:extLst>
          </p:cNvPr>
          <p:cNvSpPr txBox="1"/>
          <p:nvPr/>
        </p:nvSpPr>
        <p:spPr>
          <a:xfrm>
            <a:off x="-16291" y="1384176"/>
            <a:ext cx="3692434" cy="4718151"/>
          </a:xfrm>
          <a:prstGeom prst="rect">
            <a:avLst/>
          </a:prstGeom>
          <a:noFill/>
        </p:spPr>
        <p:txBody>
          <a:bodyPr wrap="square" lIns="182880" tIns="146304" rIns="182880" bIns="146304" rtlCol="0">
            <a:spAutoFit/>
          </a:bodyPr>
          <a:lstStyle/>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long-term store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sink for processed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an ingestion engine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mutable source of Streaming Data for Stream Analytic frameworks (Spark Streaming, Storm, Stream Analytics)</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event processing engine (e.g. using Azure Functions)</a:t>
            </a:r>
          </a:p>
        </p:txBody>
      </p:sp>
      <p:pic>
        <p:nvPicPr>
          <p:cNvPr id="4" name="Picture 24" descr="Image result for Azure Cosmos DB icon">
            <a:extLst>
              <a:ext uri="{FF2B5EF4-FFF2-40B4-BE49-F238E27FC236}">
                <a16:creationId xmlns:a16="http://schemas.microsoft.com/office/drawing/2014/main" id="{8AF7EC3A-ECC3-4110-AFD1-BB938C64F5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3259"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8C4A3A-D144-4C11-8C8D-6EE9DA68FBAB}"/>
              </a:ext>
            </a:extLst>
          </p:cNvPr>
          <p:cNvPicPr>
            <a:picLocks noChangeAspect="1"/>
          </p:cNvPicPr>
          <p:nvPr/>
        </p:nvPicPr>
        <p:blipFill>
          <a:blip r:embed="rId4"/>
          <a:stretch>
            <a:fillRect/>
          </a:stretch>
        </p:blipFill>
        <p:spPr>
          <a:xfrm>
            <a:off x="8569412" y="2086552"/>
            <a:ext cx="1005840" cy="1005840"/>
          </a:xfrm>
          <a:prstGeom prst="rect">
            <a:avLst/>
          </a:prstGeom>
        </p:spPr>
      </p:pic>
      <p:graphicFrame>
        <p:nvGraphicFramePr>
          <p:cNvPr id="8" name="Table 7">
            <a:extLst>
              <a:ext uri="{FF2B5EF4-FFF2-40B4-BE49-F238E27FC236}">
                <a16:creationId xmlns:a16="http://schemas.microsoft.com/office/drawing/2014/main" id="{A591B5AD-7959-4776-8438-6071BAF9AF30}"/>
              </a:ext>
            </a:extLst>
          </p:cNvPr>
          <p:cNvGraphicFramePr>
            <a:graphicFrameLocks noGrp="1"/>
          </p:cNvGraphicFramePr>
          <p:nvPr>
            <p:extLst/>
          </p:nvPr>
        </p:nvGraphicFramePr>
        <p:xfrm>
          <a:off x="5809441" y="2627783"/>
          <a:ext cx="542112" cy="1854200"/>
        </p:xfrm>
        <a:graphic>
          <a:graphicData uri="http://schemas.openxmlformats.org/drawingml/2006/table">
            <a:tbl>
              <a:tblPr firstRow="1" bandRow="1">
                <a:tableStyleId>{16D9F66E-5EB9-4882-86FB-DCBF35E3C3E4}</a:tableStyleId>
              </a:tblPr>
              <a:tblGrid>
                <a:gridCol w="542112">
                  <a:extLst>
                    <a:ext uri="{9D8B030D-6E8A-4147-A177-3AD203B41FA5}">
                      <a16:colId xmlns:a16="http://schemas.microsoft.com/office/drawing/2014/main" val="4073958010"/>
                    </a:ext>
                  </a:extLst>
                </a:gridCol>
              </a:tblGrid>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4009195743"/>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1330486188"/>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73738750"/>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99960842"/>
                  </a:ext>
                </a:extLst>
              </a:tr>
              <a:tr h="370840">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2005032305"/>
                  </a:ext>
                </a:extLst>
              </a:tr>
            </a:tbl>
          </a:graphicData>
        </a:graphic>
      </p:graphicFrame>
      <p:grpSp>
        <p:nvGrpSpPr>
          <p:cNvPr id="53" name="Group 52">
            <a:extLst>
              <a:ext uri="{FF2B5EF4-FFF2-40B4-BE49-F238E27FC236}">
                <a16:creationId xmlns:a16="http://schemas.microsoft.com/office/drawing/2014/main" id="{3FBFD67C-180F-46FF-A193-6CA62AC43662}"/>
              </a:ext>
            </a:extLst>
          </p:cNvPr>
          <p:cNvGrpSpPr/>
          <p:nvPr/>
        </p:nvGrpSpPr>
        <p:grpSpPr>
          <a:xfrm>
            <a:off x="7811583" y="4173240"/>
            <a:ext cx="2673531" cy="825482"/>
            <a:chOff x="7968343" y="4539004"/>
            <a:chExt cx="2673531" cy="825482"/>
          </a:xfrm>
        </p:grpSpPr>
        <p:pic>
          <p:nvPicPr>
            <p:cNvPr id="21" name="Picture 20">
              <a:extLst>
                <a:ext uri="{FF2B5EF4-FFF2-40B4-BE49-F238E27FC236}">
                  <a16:creationId xmlns:a16="http://schemas.microsoft.com/office/drawing/2014/main" id="{954EC358-BB91-4E1A-B822-9332831210E4}"/>
                </a:ext>
              </a:extLst>
            </p:cNvPr>
            <p:cNvPicPr>
              <a:picLocks noChangeAspect="1"/>
            </p:cNvPicPr>
            <p:nvPr/>
          </p:nvPicPr>
          <p:blipFill>
            <a:blip r:embed="rId5"/>
            <a:stretch>
              <a:fillRect/>
            </a:stretch>
          </p:blipFill>
          <p:spPr>
            <a:xfrm>
              <a:off x="8087413" y="4633288"/>
              <a:ext cx="649917" cy="649917"/>
            </a:xfrm>
            <a:prstGeom prst="rect">
              <a:avLst/>
            </a:prstGeom>
            <a:ln>
              <a:noFill/>
            </a:ln>
          </p:spPr>
        </p:pic>
        <p:sp>
          <p:nvSpPr>
            <p:cNvPr id="27" name="Rectangle: Rounded Corners 26">
              <a:extLst>
                <a:ext uri="{FF2B5EF4-FFF2-40B4-BE49-F238E27FC236}">
                  <a16:creationId xmlns:a16="http://schemas.microsoft.com/office/drawing/2014/main" id="{E1E8783F-8AEA-4A2E-8571-25B977FAAB3C}"/>
                </a:ext>
              </a:extLst>
            </p:cNvPr>
            <p:cNvSpPr/>
            <p:nvPr/>
          </p:nvSpPr>
          <p:spPr bwMode="auto">
            <a:xfrm>
              <a:off x="7968343" y="4539004"/>
              <a:ext cx="2673531" cy="825482"/>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361F204-7126-4A68-BDCB-C0A34E36A05C}"/>
                </a:ext>
              </a:extLst>
            </p:cNvPr>
            <p:cNvSpPr/>
            <p:nvPr/>
          </p:nvSpPr>
          <p:spPr bwMode="auto">
            <a:xfrm>
              <a:off x="9366957" y="4555238"/>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 descr="Image result for Apache Storm icon">
              <a:extLst>
                <a:ext uri="{FF2B5EF4-FFF2-40B4-BE49-F238E27FC236}">
                  <a16:creationId xmlns:a16="http://schemas.microsoft.com/office/drawing/2014/main" id="{23E1922B-70F0-46BA-87AF-D54B2638D7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69858" y="4654290"/>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s://pbs.twimg.com/profile_images/928135110217441280/voCtWZjZ.jpg">
              <a:extLst>
                <a:ext uri="{FF2B5EF4-FFF2-40B4-BE49-F238E27FC236}">
                  <a16:creationId xmlns:a16="http://schemas.microsoft.com/office/drawing/2014/main" id="{A6CB61E1-5478-4106-8E57-C9B433201B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33267" y="4655345"/>
              <a:ext cx="505358" cy="5053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0FF709F-74D9-4B88-9A06-750D94FA7E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2907" y="4602645"/>
              <a:ext cx="670390" cy="673651"/>
            </a:xfrm>
            <a:prstGeom prst="rect">
              <a:avLst/>
            </a:prstGeom>
          </p:spPr>
        </p:pic>
      </p:grpSp>
      <p:pic>
        <p:nvPicPr>
          <p:cNvPr id="43" name="Picture 24" descr="Image result for Azure Cosmos DB icon">
            <a:extLst>
              <a:ext uri="{FF2B5EF4-FFF2-40B4-BE49-F238E27FC236}">
                <a16:creationId xmlns:a16="http://schemas.microsoft.com/office/drawing/2014/main" id="{0A4CF8AE-0B0A-4C58-8D9F-6ADD8BF4B8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292"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0C55C02-F533-4FFE-8B4D-3DF2F0F5DF85}"/>
              </a:ext>
            </a:extLst>
          </p:cNvPr>
          <p:cNvSpPr txBox="1"/>
          <p:nvPr/>
        </p:nvSpPr>
        <p:spPr>
          <a:xfrm>
            <a:off x="5662732" y="4465109"/>
            <a:ext cx="970137" cy="230832"/>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solidFill>
                  <a:schemeClr val="tx1"/>
                </a:solidFill>
              </a:rPr>
              <a:t>CHANGE FEED </a:t>
            </a:r>
          </a:p>
        </p:txBody>
      </p:sp>
      <p:cxnSp>
        <p:nvCxnSpPr>
          <p:cNvPr id="46" name="Connector: Elbow 45">
            <a:extLst>
              <a:ext uri="{FF2B5EF4-FFF2-40B4-BE49-F238E27FC236}">
                <a16:creationId xmlns:a16="http://schemas.microsoft.com/office/drawing/2014/main" id="{1CDFCE35-CC7E-4E5E-BEAE-240107388E69}"/>
              </a:ext>
            </a:extLst>
          </p:cNvPr>
          <p:cNvCxnSpPr/>
          <p:nvPr/>
        </p:nvCxnSpPr>
        <p:spPr>
          <a:xfrm flipV="1">
            <a:off x="6357434" y="2601278"/>
            <a:ext cx="2240280" cy="914400"/>
          </a:xfrm>
          <a:prstGeom prst="bentConnector3">
            <a:avLst>
              <a:gd name="adj1" fmla="val 4126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E8D3974-F9C2-451A-A5D1-C0E7C3311601}"/>
              </a:ext>
            </a:extLst>
          </p:cNvPr>
          <p:cNvCxnSpPr>
            <a:cxnSpLocks/>
          </p:cNvCxnSpPr>
          <p:nvPr/>
        </p:nvCxnSpPr>
        <p:spPr>
          <a:xfrm>
            <a:off x="6341782" y="3574685"/>
            <a:ext cx="1417320" cy="1005840"/>
          </a:xfrm>
          <a:prstGeom prst="bentConnector3">
            <a:avLst>
              <a:gd name="adj1" fmla="val 6640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91F316A-FDBA-4B85-9590-57FAF9FE6DB8}"/>
              </a:ext>
            </a:extLst>
          </p:cNvPr>
          <p:cNvCxnSpPr>
            <a:cxnSpLocks/>
          </p:cNvCxnSpPr>
          <p:nvPr/>
        </p:nvCxnSpPr>
        <p:spPr>
          <a:xfrm flipV="1">
            <a:off x="10484473" y="3667121"/>
            <a:ext cx="594360" cy="886968"/>
          </a:xfrm>
          <a:prstGeom prst="bentConnector3">
            <a:avLst>
              <a:gd name="adj1" fmla="val 39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E057637-8E10-4D0D-B54B-05CD30B63B1A}"/>
              </a:ext>
            </a:extLst>
          </p:cNvPr>
          <p:cNvCxnSpPr/>
          <p:nvPr/>
        </p:nvCxnSpPr>
        <p:spPr>
          <a:xfrm>
            <a:off x="9626682" y="2557750"/>
            <a:ext cx="1463040" cy="1005840"/>
          </a:xfrm>
          <a:prstGeom prst="bentConnector3">
            <a:avLst>
              <a:gd name="adj1" fmla="val 7439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411173C-FA8D-45DE-93E8-2DC4086EADBB}"/>
              </a:ext>
            </a:extLst>
          </p:cNvPr>
          <p:cNvCxnSpPr>
            <a:cxnSpLocks/>
          </p:cNvCxnSpPr>
          <p:nvPr/>
        </p:nvCxnSpPr>
        <p:spPr>
          <a:xfrm>
            <a:off x="3823056" y="3073437"/>
            <a:ext cx="482089" cy="2587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C216BB0-A681-442E-BD99-2ED580CD1D3A}"/>
              </a:ext>
            </a:extLst>
          </p:cNvPr>
          <p:cNvCxnSpPr>
            <a:cxnSpLocks/>
          </p:cNvCxnSpPr>
          <p:nvPr/>
        </p:nvCxnSpPr>
        <p:spPr>
          <a:xfrm flipV="1">
            <a:off x="3819168" y="3846063"/>
            <a:ext cx="528251" cy="2151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661D9C-98DD-40B0-A517-62E46158CA68}"/>
              </a:ext>
            </a:extLst>
          </p:cNvPr>
          <p:cNvCxnSpPr>
            <a:cxnSpLocks/>
          </p:cNvCxnSpPr>
          <p:nvPr/>
        </p:nvCxnSpPr>
        <p:spPr>
          <a:xfrm>
            <a:off x="3823056"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EBA09C7-0D69-4C0B-8AC4-22A36E8DDDBF}"/>
              </a:ext>
            </a:extLst>
          </p:cNvPr>
          <p:cNvCxnSpPr>
            <a:cxnSpLocks/>
          </p:cNvCxnSpPr>
          <p:nvPr/>
        </p:nvCxnSpPr>
        <p:spPr>
          <a:xfrm>
            <a:off x="5241373"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2968B6B-9EB8-4A9E-A88B-C93ABD354E44}"/>
              </a:ext>
            </a:extLst>
          </p:cNvPr>
          <p:cNvSpPr txBox="1"/>
          <p:nvPr/>
        </p:nvSpPr>
        <p:spPr>
          <a:xfrm>
            <a:off x="11197429" y="3813302"/>
            <a:ext cx="676056" cy="600164"/>
          </a:xfrm>
          <a:prstGeom prst="rect">
            <a:avLst/>
          </a:prstGeom>
        </p:spPr>
        <p:txBody>
          <a:bodyPr wrap="square">
            <a:spAutoFit/>
          </a:bodyPr>
          <a:lstStyle>
            <a:defPPr>
              <a:defRPr lang="en-US"/>
            </a:defPPr>
            <a:lvl1pPr algn="ctr" defTabSz="950973">
              <a:defRPr sz="11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a:t>Query &amp; Update </a:t>
            </a:r>
          </a:p>
        </p:txBody>
      </p:sp>
      <p:sp>
        <p:nvSpPr>
          <p:cNvPr id="77" name="TextBox 76">
            <a:extLst>
              <a:ext uri="{FF2B5EF4-FFF2-40B4-BE49-F238E27FC236}">
                <a16:creationId xmlns:a16="http://schemas.microsoft.com/office/drawing/2014/main" id="{A02DAD4B-6729-4887-ABAB-1F09BC0F5C8D}"/>
              </a:ext>
            </a:extLst>
          </p:cNvPr>
          <p:cNvSpPr txBox="1"/>
          <p:nvPr/>
        </p:nvSpPr>
        <p:spPr>
          <a:xfrm>
            <a:off x="4339458" y="3897941"/>
            <a:ext cx="1049179" cy="430887"/>
          </a:xfrm>
          <a:prstGeom prst="rect">
            <a:avLst/>
          </a:prstGeom>
        </p:spPr>
        <p:txBody>
          <a:bodyPr wrap="squar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100">
                <a:solidFill>
                  <a:schemeClr val="tx1"/>
                </a:solidFill>
              </a:rPr>
              <a:t>Ingest and Store </a:t>
            </a:r>
          </a:p>
        </p:txBody>
      </p:sp>
      <p:sp>
        <p:nvSpPr>
          <p:cNvPr id="84" name="TextBox 83">
            <a:extLst>
              <a:ext uri="{FF2B5EF4-FFF2-40B4-BE49-F238E27FC236}">
                <a16:creationId xmlns:a16="http://schemas.microsoft.com/office/drawing/2014/main" id="{E38FB0E0-E0D6-42B1-96F9-F0F5A1656AC4}"/>
              </a:ext>
            </a:extLst>
          </p:cNvPr>
          <p:cNvSpPr txBox="1"/>
          <p:nvPr/>
        </p:nvSpPr>
        <p:spPr>
          <a:xfrm>
            <a:off x="8264044" y="3500369"/>
            <a:ext cx="1837362" cy="261610"/>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100">
                <a:solidFill>
                  <a:schemeClr val="tx1"/>
                </a:solidFill>
              </a:rPr>
              <a:t>Process &amp; Analyze Events </a:t>
            </a:r>
          </a:p>
        </p:txBody>
      </p:sp>
    </p:spTree>
    <p:extLst>
      <p:ext uri="{BB962C8B-B14F-4D97-AF65-F5344CB8AC3E}">
        <p14:creationId xmlns:p14="http://schemas.microsoft.com/office/powerpoint/2010/main" val="224761995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 CHANGE FEED</a:t>
            </a:r>
          </a:p>
        </p:txBody>
      </p:sp>
      <p:sp>
        <p:nvSpPr>
          <p:cNvPr id="5" name="Rectangle 4">
            <a:extLst>
              <a:ext uri="{FF2B5EF4-FFF2-40B4-BE49-F238E27FC236}">
                <a16:creationId xmlns:a16="http://schemas.microsoft.com/office/drawing/2014/main" id="{BAB1C7B1-B216-4720-8F03-CFB710A1AA70}"/>
              </a:ext>
            </a:extLst>
          </p:cNvPr>
          <p:cNvSpPr/>
          <p:nvPr/>
        </p:nvSpPr>
        <p:spPr>
          <a:xfrm>
            <a:off x="0" y="2380815"/>
            <a:ext cx="6661360" cy="3177793"/>
          </a:xfrm>
          <a:prstGeom prst="rect">
            <a:avLst/>
          </a:prstGeom>
        </p:spPr>
        <p:txBody>
          <a:bodyPr wrap="square">
            <a:spAutoFit/>
          </a:bodyPr>
          <a:lstStyle/>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Listens to changes in Cosmos DB and output sorted list of documents that were changed.</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are persisted, can be processed asynchronously and incrementally.</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can be read by:</a:t>
            </a:r>
          </a:p>
          <a:p>
            <a:pPr marL="1005840" lvl="2" indent="-342900">
              <a:spcAft>
                <a:spcPts val="300"/>
              </a:spcAft>
              <a:buFont typeface="+mj-lt"/>
              <a:buAutoNum type="arabicPeriod"/>
            </a:pPr>
            <a:r>
              <a:rPr lang="en-US" sz="1600" dirty="0">
                <a:hlinkClick r:id="rId3"/>
              </a:rPr>
              <a:t>Using Azure Functions</a:t>
            </a:r>
            <a:endParaRPr lang="en-US" sz="1600" dirty="0"/>
          </a:p>
          <a:p>
            <a:pPr marL="1005840" lvl="2" indent="-342900">
              <a:spcAft>
                <a:spcPts val="300"/>
              </a:spcAft>
              <a:buFont typeface="+mj-lt"/>
              <a:buAutoNum type="arabicPeriod"/>
            </a:pPr>
            <a:r>
              <a:rPr lang="en-US" sz="1600" dirty="0">
                <a:hlinkClick r:id="rId4"/>
              </a:rPr>
              <a:t>Using the Azure Cosmos DB SDK</a:t>
            </a:r>
            <a:endParaRPr lang="en-US" sz="1600" dirty="0"/>
          </a:p>
          <a:p>
            <a:pPr marL="1005840" lvl="2" indent="-342900">
              <a:spcAft>
                <a:spcPts val="300"/>
              </a:spcAft>
              <a:buFont typeface="+mj-lt"/>
              <a:buAutoNum type="arabicPeriod"/>
            </a:pPr>
            <a:r>
              <a:rPr lang="en-US" sz="1600" dirty="0">
                <a:hlinkClick r:id="rId5"/>
              </a:rPr>
              <a:t>Using the Azure Cosmos DB Change Feed Processor library</a:t>
            </a:r>
            <a:endParaRPr lang="en-US" sz="1600" dirty="0"/>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endParaRPr lang="en-US" sz="1600" dirty="0">
              <a:solidFill>
                <a:srgbClr val="505050"/>
              </a:solidFill>
              <a:latin typeface="Segoe UI Semilight" panose="020B0402040204020203" pitchFamily="34" charset="0"/>
              <a:cs typeface="Segoe UI Semilight" panose="020B0402040204020203" pitchFamily="34" charset="0"/>
            </a:endParaRPr>
          </a:p>
        </p:txBody>
      </p:sp>
      <p:sp>
        <p:nvSpPr>
          <p:cNvPr id="9" name="Text Placeholder 3">
            <a:extLst>
              <a:ext uri="{FF2B5EF4-FFF2-40B4-BE49-F238E27FC236}">
                <a16:creationId xmlns:a16="http://schemas.microsoft.com/office/drawing/2014/main" id="{2EB8C88D-CF61-4C1F-ABAC-656367A8B5E7}"/>
              </a:ext>
            </a:extLst>
          </p:cNvPr>
          <p:cNvSpPr>
            <a:spLocks noGrp="1"/>
          </p:cNvSpPr>
          <p:nvPr>
            <p:ph type="body" sz="quarter" idx="11"/>
          </p:nvPr>
        </p:nvSpPr>
        <p:spPr>
          <a:xfrm>
            <a:off x="268461" y="1118064"/>
            <a:ext cx="11655078" cy="461665"/>
          </a:xfrm>
        </p:spPr>
        <p:txBody>
          <a:bodyPr vert="horz" wrap="square" lIns="146304" tIns="91440" rIns="146304" bIns="91440" rtlCol="0" anchor="ctr">
            <a:spAutoFit/>
          </a:bodyPr>
          <a:lstStyle/>
          <a:p>
            <a:pPr algn="ctr" defTabSz="914016"/>
            <a:r>
              <a:rPr lang="en-US" sz="2000">
                <a:solidFill>
                  <a:srgbClr val="002050">
                    <a:lumMod val="50000"/>
                    <a:lumOff val="50000"/>
                  </a:srgbClr>
                </a:solidFill>
                <a:latin typeface="Segoe UI Semilight"/>
                <a:hlinkClick r:id="rId6"/>
              </a:rPr>
              <a:t>Change Feed</a:t>
            </a:r>
            <a:r>
              <a:rPr lang="en-US" sz="2000">
                <a:solidFill>
                  <a:srgbClr val="002050">
                    <a:lumMod val="50000"/>
                    <a:lumOff val="50000"/>
                  </a:srgbClr>
                </a:solidFill>
                <a:latin typeface="Segoe UI Semilight"/>
              </a:rPr>
              <a:t> can trigger actions when data changes in Cosmos DB</a:t>
            </a:r>
          </a:p>
        </p:txBody>
      </p:sp>
    </p:spTree>
    <p:extLst>
      <p:ext uri="{BB962C8B-B14F-4D97-AF65-F5344CB8AC3E}">
        <p14:creationId xmlns:p14="http://schemas.microsoft.com/office/powerpoint/2010/main" val="123943363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DB-Azure Spark integration</a:t>
            </a:r>
          </a:p>
        </p:txBody>
      </p:sp>
      <p:sp>
        <p:nvSpPr>
          <p:cNvPr id="3" name="Text Placeholder 2">
            <a:extLst>
              <a:ext uri="{FF2B5EF4-FFF2-40B4-BE49-F238E27FC236}">
                <a16:creationId xmlns:a16="http://schemas.microsoft.com/office/drawing/2014/main" id="{785CF61D-ECEE-4631-84AB-36C18ED8B8A3}"/>
              </a:ext>
            </a:extLst>
          </p:cNvPr>
          <p:cNvSpPr>
            <a:spLocks noGrp="1"/>
          </p:cNvSpPr>
          <p:nvPr>
            <p:ph type="body" sz="quarter" idx="11"/>
          </p:nvPr>
        </p:nvSpPr>
        <p:spPr>
          <a:xfrm>
            <a:off x="267684" y="963482"/>
            <a:ext cx="11655078" cy="461665"/>
          </a:xfrm>
        </p:spPr>
        <p:txBody>
          <a:bodyPr/>
          <a:lstStyle/>
          <a:p>
            <a:r>
              <a:rPr lang="en-US" sz="2000"/>
              <a:t>The Spark connector enables real-time analytics over globally distributed data in Azure Cosmos DB</a:t>
            </a:r>
          </a:p>
        </p:txBody>
      </p:sp>
      <p:sp>
        <p:nvSpPr>
          <p:cNvPr id="5" name="Rectangle 4">
            <a:extLst>
              <a:ext uri="{FF2B5EF4-FFF2-40B4-BE49-F238E27FC236}">
                <a16:creationId xmlns:a16="http://schemas.microsoft.com/office/drawing/2014/main" id="{BAB1C7B1-B216-4720-8F03-CFB710A1AA70}"/>
              </a:ext>
            </a:extLst>
          </p:cNvPr>
          <p:cNvSpPr/>
          <p:nvPr/>
        </p:nvSpPr>
        <p:spPr>
          <a:xfrm>
            <a:off x="267684" y="2473652"/>
            <a:ext cx="5977866" cy="2359605"/>
          </a:xfrm>
          <a:prstGeom prst="rect">
            <a:avLst/>
          </a:prstGeom>
        </p:spPr>
        <p:txBody>
          <a:bodyPr wrap="square">
            <a:spAutoFit/>
          </a:bodyPr>
          <a:lstStyle/>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Spark connector for Azure Cosmos DB: Enables Apache Spark </a:t>
            </a:r>
            <a:r>
              <a:rPr lang="en-US" kern="0">
                <a:solidFill>
                  <a:srgbClr val="EAEAEA">
                    <a:lumMod val="25000"/>
                  </a:srgbClr>
                </a:solidFill>
                <a:latin typeface="Segoe UI Semilight" panose="020B0402040204020203" pitchFamily="34" charset="0"/>
                <a:cs typeface="Segoe UI Semilight" panose="020B0402040204020203" pitchFamily="34" charset="0"/>
              </a:rPr>
              <a:t>to </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interact with all Azure Cosmos DB data models: </a:t>
            </a:r>
            <a:r>
              <a:rPr kumimoji="0" lang="en-US" b="0" i="1"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Documents, Tables, and Graphs</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efficiently exploits the native Azure Cosmos DB managed indexes and enables updateable columns when performing analytics. </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utilizes push-down predicate filtering against fast-changing globally-distributed data</a:t>
            </a:r>
          </a:p>
        </p:txBody>
      </p:sp>
      <p:pic>
        <p:nvPicPr>
          <p:cNvPr id="4098" name="Picture 2" descr="image">
            <a:extLst>
              <a:ext uri="{FF2B5EF4-FFF2-40B4-BE49-F238E27FC236}">
                <a16:creationId xmlns:a16="http://schemas.microsoft.com/office/drawing/2014/main" id="{23BFF637-38F4-4C7C-B19D-2EAA75EF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048" y="2644334"/>
            <a:ext cx="5592714" cy="2018240"/>
          </a:xfrm>
          <a:prstGeom prst="rect">
            <a:avLst/>
          </a:prstGeom>
          <a:noFill/>
          <a:ln>
            <a:solidFill>
              <a:schemeClr val="accent4">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4265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data architecture with batch and streaming analysis paths and AI enrichment</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19614</Words>
  <Application>Microsoft Office PowerPoint</Application>
  <PresentationFormat>Widescreen</PresentationFormat>
  <Paragraphs>2243</Paragraphs>
  <Slides>105</Slides>
  <Notes>90</Notes>
  <HiddenSlides>3</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105</vt:i4>
      </vt:variant>
    </vt:vector>
  </HeadingPairs>
  <TitlesOfParts>
    <vt:vector size="122" baseType="lpstr">
      <vt:lpstr>Arial</vt:lpstr>
      <vt:lpstr>Calibri</vt:lpstr>
      <vt:lpstr>Calibri Light</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2_MGXFY15</vt:lpstr>
      <vt:lpstr>Analytics with NRT Intelligence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The Modern Data Estate</vt:lpstr>
      <vt:lpstr>The Azure data landscape</vt:lpstr>
      <vt:lpstr>Data Architectures</vt:lpstr>
      <vt:lpstr>Stream Analytics Scenarios</vt:lpstr>
      <vt:lpstr>Data Architectures</vt:lpstr>
      <vt:lpstr>Data warehousing pattern in Azure</vt:lpstr>
      <vt:lpstr>Stream analytics pattern in Azure </vt:lpstr>
      <vt:lpstr>Putting the architectures together</vt:lpstr>
      <vt:lpstr>PowerPoint Presentation</vt:lpstr>
      <vt:lpstr>A few points about our architecture</vt:lpstr>
      <vt:lpstr>Data Loading</vt:lpstr>
      <vt:lpstr>Connectivity - Network data transfer</vt:lpstr>
      <vt:lpstr>Command line tools and APIs to copy and manage data</vt:lpstr>
      <vt:lpstr>Graphical user interface tools to copy and manage data</vt:lpstr>
      <vt:lpstr>Physical data transfer</vt:lpstr>
      <vt:lpstr>Azure Data Factory</vt:lpstr>
      <vt:lpstr>Storage</vt:lpstr>
      <vt:lpstr>File storage requirements</vt:lpstr>
      <vt:lpstr>File storage</vt:lpstr>
      <vt:lpstr>Data storage</vt:lpstr>
      <vt:lpstr>Stream Ingestion</vt:lpstr>
      <vt:lpstr>AZURE Options - How To Choose?</vt:lpstr>
      <vt:lpstr>Ingestion – Requirements overview-1/2</vt:lpstr>
      <vt:lpstr>Ingestion – Requirements overview- (2/2)</vt:lpstr>
      <vt:lpstr>Apache Kafka on HDInsight</vt:lpstr>
      <vt:lpstr>Apache Kafka on HDInsight</vt:lpstr>
      <vt:lpstr>Provisioning Apache Kafka on HDInsight</vt:lpstr>
      <vt:lpstr>Kafka on HDInsight–Spark &amp; STORM Integration</vt:lpstr>
      <vt:lpstr>Spark streaming - Apache Kafka Integration</vt:lpstr>
      <vt:lpstr>Choosing APACHE KAFKA On HDInsight </vt:lpstr>
      <vt:lpstr>Azure Event Hubs</vt:lpstr>
      <vt:lpstr>Azure event hubs</vt:lpstr>
      <vt:lpstr>Azure event hubs- Capabilities overview</vt:lpstr>
      <vt:lpstr>Choosing EVENT HUBs </vt:lpstr>
      <vt:lpstr>IoT Hub</vt:lpstr>
      <vt:lpstr>Azure IoT Hub</vt:lpstr>
      <vt:lpstr>Azure IoT Hub – Capability Overview</vt:lpstr>
      <vt:lpstr>Azure IoT Hub – Connecting to Devices</vt:lpstr>
      <vt:lpstr>Azure IoT Hub ENDPOINTS</vt:lpstr>
      <vt:lpstr>Azure IoT Hub SDKS</vt:lpstr>
      <vt:lpstr>Choosing Azure IoT HUB </vt:lpstr>
      <vt:lpstr>Stream ingestion (1/2)</vt:lpstr>
      <vt:lpstr>Stream ingestion (2/2)</vt:lpstr>
      <vt:lpstr>Stream Analytics</vt:lpstr>
      <vt:lpstr>Stream analytics – Requirements overview(1/2)</vt:lpstr>
      <vt:lpstr>Stream analytics – Requirements overview (2/2)</vt:lpstr>
      <vt:lpstr>Azure Stream Analytics</vt:lpstr>
      <vt:lpstr>What is Azure Stream Analytics?</vt:lpstr>
      <vt:lpstr>Stream Analytics—Capabilities Overview</vt:lpstr>
      <vt:lpstr>Integration with Azure EVENT HUB &amp; IoT Hub</vt:lpstr>
      <vt:lpstr>Choosing Azure STREAM ANALYTICS </vt:lpstr>
      <vt:lpstr>Apache Spark Streaming with Azure Databricks</vt:lpstr>
      <vt:lpstr>Spark Structured Streaming Overview</vt:lpstr>
      <vt:lpstr>Concept: Unbounded tables</vt:lpstr>
      <vt:lpstr>choosing Spark Streaming </vt:lpstr>
      <vt:lpstr>Apache Storm on HDInsight</vt:lpstr>
      <vt:lpstr>Apache Storm on HDInsight</vt:lpstr>
      <vt:lpstr>Apache Storm</vt:lpstr>
      <vt:lpstr>Visual Studio tooling</vt:lpstr>
      <vt:lpstr>Choosing Apache Storm ON HDInsight </vt:lpstr>
      <vt:lpstr>Data Processing</vt:lpstr>
      <vt:lpstr>Data preparation, transformation, processing requirements</vt:lpstr>
      <vt:lpstr>Data Prep and Transformation Offerings (1/3)</vt:lpstr>
      <vt:lpstr>Data Prep and Transformation Offerings (2/3)</vt:lpstr>
      <vt:lpstr>Data Prep and Transformation Offerings (3/3)</vt:lpstr>
      <vt:lpstr>Azure Data Factory</vt:lpstr>
      <vt:lpstr>Azure Databricks</vt:lpstr>
      <vt:lpstr>Azure Databricks Notebooks Overview</vt:lpstr>
      <vt:lpstr>ML &amp; AI</vt:lpstr>
      <vt:lpstr>PowerPoint Presentation</vt:lpstr>
      <vt:lpstr>Machine Learning &amp; AI Portfolio When to use what? </vt:lpstr>
      <vt:lpstr>ML Modeling Requirements</vt:lpstr>
      <vt:lpstr>ML Options on Azure</vt:lpstr>
      <vt:lpstr>Microsoft Cognitive Services Give your apps a human side</vt:lpstr>
      <vt:lpstr>Microsoft Cognitive Services</vt:lpstr>
      <vt:lpstr>Why Microsoft  Cognitive Services?</vt:lpstr>
      <vt:lpstr>Serving Storage</vt:lpstr>
      <vt:lpstr>Data serving</vt:lpstr>
      <vt:lpstr>Data serving</vt:lpstr>
      <vt:lpstr>Cosmos DB ROLES</vt:lpstr>
      <vt:lpstr>Cosmos DB CHANGE FEED</vt:lpstr>
      <vt:lpstr>Cosmos DB-Azure Spark integration</vt:lpstr>
      <vt:lpstr>Lab Scenario (fictional!)</vt:lpstr>
      <vt:lpstr>Lab Overview</vt:lpstr>
      <vt:lpstr>PowerPoint Presentation</vt:lpstr>
      <vt:lpstr>Lab Environment</vt:lpstr>
      <vt:lpstr>Lab Tips</vt:lpstr>
      <vt:lpstr>Additional Resources – Blogs, Whitepapers, Cloud Workshops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2019-01-30T13:42:25Z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